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70" r:id="rId12"/>
    <p:sldId id="268" r:id="rId13"/>
    <p:sldId id="269" r:id="rId14"/>
    <p:sldId id="271"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2006"/>
    <a:srgbClr val="AC381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77EE9E-64B3-497C-9412-DDAB10C19EB3}"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endParaRPr lang="zh-TW" altLang="en-US"/>
        </a:p>
      </dgm:t>
    </dgm:pt>
    <dgm:pt modelId="{43EC7338-D3D8-44DF-9209-7AEDAF885F87}">
      <dgm:prSet custT="1"/>
      <dgm:spPr/>
      <dgm:t>
        <a:bodyPr/>
        <a:lstStyle/>
        <a:p>
          <a:pPr rtl="0"/>
          <a:r>
            <a:rPr lang="en-US" sz="1600" dirty="0" smtClean="0">
              <a:latin typeface="+mj-ea"/>
              <a:ea typeface="+mj-ea"/>
            </a:rPr>
            <a:t>Teaching laboratory</a:t>
          </a:r>
          <a:endParaRPr lang="zh-TW" sz="1600" dirty="0">
            <a:latin typeface="+mj-ea"/>
            <a:ea typeface="+mj-ea"/>
          </a:endParaRPr>
        </a:p>
      </dgm:t>
    </dgm:pt>
    <dgm:pt modelId="{87FA41FF-81C4-432C-A78C-9930F8D5F7F4}" type="parTrans" cxnId="{92CD2CA0-1399-4766-99AF-FE02846C4651}">
      <dgm:prSet/>
      <dgm:spPr/>
      <dgm:t>
        <a:bodyPr/>
        <a:lstStyle/>
        <a:p>
          <a:endParaRPr lang="zh-TW" altLang="en-US" sz="1600">
            <a:latin typeface="+mj-ea"/>
            <a:ea typeface="+mj-ea"/>
          </a:endParaRPr>
        </a:p>
      </dgm:t>
    </dgm:pt>
    <dgm:pt modelId="{2912752E-01E5-4C4B-9D6F-7D9D8FD82F88}" type="sibTrans" cxnId="{92CD2CA0-1399-4766-99AF-FE02846C4651}">
      <dgm:prSet/>
      <dgm:spPr/>
      <dgm:t>
        <a:bodyPr/>
        <a:lstStyle/>
        <a:p>
          <a:endParaRPr lang="zh-TW" altLang="en-US" sz="1600">
            <a:latin typeface="+mj-ea"/>
            <a:ea typeface="+mj-ea"/>
          </a:endParaRPr>
        </a:p>
      </dgm:t>
    </dgm:pt>
    <dgm:pt modelId="{C5F42CC6-07DF-44C6-9CCE-8ABF17F11028}">
      <dgm:prSet custT="1"/>
      <dgm:spPr/>
      <dgm:t>
        <a:bodyPr/>
        <a:lstStyle/>
        <a:p>
          <a:pPr rtl="0"/>
          <a:r>
            <a:rPr lang="zh-TW" sz="1600" dirty="0" smtClean="0">
              <a:latin typeface="+mj-ea"/>
              <a:ea typeface="+mj-ea"/>
            </a:rPr>
            <a:t>多媒體授課教室</a:t>
          </a:r>
          <a:endParaRPr lang="en-US" sz="1600" dirty="0">
            <a:latin typeface="+mj-ea"/>
            <a:ea typeface="+mj-ea"/>
          </a:endParaRPr>
        </a:p>
      </dgm:t>
    </dgm:pt>
    <dgm:pt modelId="{BC4DC87A-9B9E-48E0-982A-AA0FF2F10ADC}" type="parTrans" cxnId="{5AB4FBE3-CF3F-4C4A-9034-C8AFA8EB97E3}">
      <dgm:prSet/>
      <dgm:spPr/>
      <dgm:t>
        <a:bodyPr/>
        <a:lstStyle/>
        <a:p>
          <a:endParaRPr lang="zh-TW" altLang="en-US" sz="1600">
            <a:latin typeface="+mj-ea"/>
            <a:ea typeface="+mj-ea"/>
          </a:endParaRPr>
        </a:p>
      </dgm:t>
    </dgm:pt>
    <dgm:pt modelId="{BD115515-E704-43B7-A525-FF16A948E1F9}" type="sibTrans" cxnId="{5AB4FBE3-CF3F-4C4A-9034-C8AFA8EB97E3}">
      <dgm:prSet/>
      <dgm:spPr/>
      <dgm:t>
        <a:bodyPr/>
        <a:lstStyle/>
        <a:p>
          <a:endParaRPr lang="zh-TW" altLang="en-US" sz="1600">
            <a:latin typeface="+mj-ea"/>
            <a:ea typeface="+mj-ea"/>
          </a:endParaRPr>
        </a:p>
      </dgm:t>
    </dgm:pt>
    <dgm:pt modelId="{E2CA3A2B-C48E-42E4-84EB-4A9F8FAC25CC}">
      <dgm:prSet custT="1"/>
      <dgm:spPr/>
      <dgm:t>
        <a:bodyPr/>
        <a:lstStyle/>
        <a:p>
          <a:pPr rtl="0"/>
          <a:r>
            <a:rPr lang="zh-TW" sz="1600" dirty="0" smtClean="0">
              <a:latin typeface="+mj-ea"/>
              <a:ea typeface="+mj-ea"/>
            </a:rPr>
            <a:t>學生報告製作</a:t>
          </a:r>
          <a:endParaRPr lang="en-US" sz="1600" dirty="0">
            <a:latin typeface="+mj-ea"/>
            <a:ea typeface="+mj-ea"/>
          </a:endParaRPr>
        </a:p>
      </dgm:t>
    </dgm:pt>
    <dgm:pt modelId="{43BB8C61-09E6-48E7-A8F8-5D0086270895}" type="parTrans" cxnId="{D50B2068-833C-4CCD-8EA0-5E53A1044513}">
      <dgm:prSet/>
      <dgm:spPr/>
      <dgm:t>
        <a:bodyPr/>
        <a:lstStyle/>
        <a:p>
          <a:endParaRPr lang="zh-TW" altLang="en-US" sz="1600">
            <a:latin typeface="+mj-ea"/>
            <a:ea typeface="+mj-ea"/>
          </a:endParaRPr>
        </a:p>
      </dgm:t>
    </dgm:pt>
    <dgm:pt modelId="{11EBED9A-EAAF-4096-9F2F-BB7AD4B84B18}" type="sibTrans" cxnId="{D50B2068-833C-4CCD-8EA0-5E53A1044513}">
      <dgm:prSet/>
      <dgm:spPr/>
      <dgm:t>
        <a:bodyPr/>
        <a:lstStyle/>
        <a:p>
          <a:endParaRPr lang="zh-TW" altLang="en-US" sz="1600">
            <a:latin typeface="+mj-ea"/>
            <a:ea typeface="+mj-ea"/>
          </a:endParaRPr>
        </a:p>
      </dgm:t>
    </dgm:pt>
    <dgm:pt modelId="{9DF3B8A5-AC86-4F8D-910F-892E0EE22B55}">
      <dgm:prSet custT="1"/>
      <dgm:spPr/>
      <dgm:t>
        <a:bodyPr/>
        <a:lstStyle/>
        <a:p>
          <a:pPr rtl="0"/>
          <a:r>
            <a:rPr lang="zh-TW" sz="1600" dirty="0" smtClean="0">
              <a:latin typeface="+mj-ea"/>
              <a:ea typeface="+mj-ea"/>
            </a:rPr>
            <a:t>課業討論實務專題製作</a:t>
          </a:r>
          <a:endParaRPr lang="en-US" sz="1600" dirty="0">
            <a:latin typeface="+mj-ea"/>
            <a:ea typeface="+mj-ea"/>
          </a:endParaRPr>
        </a:p>
      </dgm:t>
    </dgm:pt>
    <dgm:pt modelId="{4E053871-0B19-4888-B340-56C619651A72}" type="parTrans" cxnId="{5606B150-0E50-4A9B-A98D-397031D91C88}">
      <dgm:prSet/>
      <dgm:spPr/>
      <dgm:t>
        <a:bodyPr/>
        <a:lstStyle/>
        <a:p>
          <a:endParaRPr lang="zh-TW" altLang="en-US" sz="1600">
            <a:latin typeface="+mj-ea"/>
            <a:ea typeface="+mj-ea"/>
          </a:endParaRPr>
        </a:p>
      </dgm:t>
    </dgm:pt>
    <dgm:pt modelId="{DFA24F14-D280-49B0-B0B0-F3BC5E0EA425}" type="sibTrans" cxnId="{5606B150-0E50-4A9B-A98D-397031D91C88}">
      <dgm:prSet/>
      <dgm:spPr/>
      <dgm:t>
        <a:bodyPr/>
        <a:lstStyle/>
        <a:p>
          <a:endParaRPr lang="zh-TW" altLang="en-US" sz="1600">
            <a:latin typeface="+mj-ea"/>
            <a:ea typeface="+mj-ea"/>
          </a:endParaRPr>
        </a:p>
      </dgm:t>
    </dgm:pt>
    <dgm:pt modelId="{1F25F761-9DB1-4FFD-B145-E640971BFD93}">
      <dgm:prSet custT="1"/>
      <dgm:spPr/>
      <dgm:t>
        <a:bodyPr/>
        <a:lstStyle/>
        <a:p>
          <a:pPr rtl="0"/>
          <a:r>
            <a:rPr lang="zh-TW" sz="1600" dirty="0" smtClean="0">
              <a:latin typeface="+mj-ea"/>
              <a:ea typeface="+mj-ea"/>
            </a:rPr>
            <a:t>論文發表</a:t>
          </a:r>
          <a:endParaRPr lang="en-US" sz="1600" dirty="0">
            <a:latin typeface="+mj-ea"/>
            <a:ea typeface="+mj-ea"/>
          </a:endParaRPr>
        </a:p>
      </dgm:t>
    </dgm:pt>
    <dgm:pt modelId="{25B2D6D6-85C2-4F31-A62C-32EC5847F713}" type="parTrans" cxnId="{FDAC14BF-EF3C-40DE-B7E3-9CAD36A5D60D}">
      <dgm:prSet/>
      <dgm:spPr/>
      <dgm:t>
        <a:bodyPr/>
        <a:lstStyle/>
        <a:p>
          <a:endParaRPr lang="zh-TW" altLang="en-US" sz="1600">
            <a:latin typeface="+mj-ea"/>
            <a:ea typeface="+mj-ea"/>
          </a:endParaRPr>
        </a:p>
      </dgm:t>
    </dgm:pt>
    <dgm:pt modelId="{497341BF-A3B9-4273-BAED-72E7A0C134D4}" type="sibTrans" cxnId="{FDAC14BF-EF3C-40DE-B7E3-9CAD36A5D60D}">
      <dgm:prSet/>
      <dgm:spPr/>
      <dgm:t>
        <a:bodyPr/>
        <a:lstStyle/>
        <a:p>
          <a:endParaRPr lang="zh-TW" altLang="en-US" sz="1600">
            <a:latin typeface="+mj-ea"/>
            <a:ea typeface="+mj-ea"/>
          </a:endParaRPr>
        </a:p>
      </dgm:t>
    </dgm:pt>
    <dgm:pt modelId="{21C51BE8-E397-4110-848A-D605857F7ED1}">
      <dgm:prSet custT="1"/>
      <dgm:spPr/>
      <dgm:t>
        <a:bodyPr/>
        <a:lstStyle/>
        <a:p>
          <a:pPr rtl="0"/>
          <a:r>
            <a:rPr lang="zh-TW" sz="1600" dirty="0" smtClean="0">
              <a:latin typeface="+mj-ea"/>
              <a:ea typeface="+mj-ea"/>
            </a:rPr>
            <a:t>個案討論</a:t>
          </a:r>
          <a:endParaRPr lang="en-US" sz="1600" dirty="0">
            <a:latin typeface="+mj-ea"/>
            <a:ea typeface="+mj-ea"/>
          </a:endParaRPr>
        </a:p>
      </dgm:t>
    </dgm:pt>
    <dgm:pt modelId="{70FB5283-94A9-48AD-8A4D-F75FF5CE723F}" type="parTrans" cxnId="{824BB1C7-C509-4733-8F81-4B6F6700AE2E}">
      <dgm:prSet/>
      <dgm:spPr/>
      <dgm:t>
        <a:bodyPr/>
        <a:lstStyle/>
        <a:p>
          <a:endParaRPr lang="zh-TW" altLang="en-US" sz="1600">
            <a:latin typeface="+mj-ea"/>
            <a:ea typeface="+mj-ea"/>
          </a:endParaRPr>
        </a:p>
      </dgm:t>
    </dgm:pt>
    <dgm:pt modelId="{7DCC4683-7BAE-4F70-B072-A972FE152197}" type="sibTrans" cxnId="{824BB1C7-C509-4733-8F81-4B6F6700AE2E}">
      <dgm:prSet/>
      <dgm:spPr/>
      <dgm:t>
        <a:bodyPr/>
        <a:lstStyle/>
        <a:p>
          <a:endParaRPr lang="zh-TW" altLang="en-US" sz="1600">
            <a:latin typeface="+mj-ea"/>
            <a:ea typeface="+mj-ea"/>
          </a:endParaRPr>
        </a:p>
      </dgm:t>
    </dgm:pt>
    <dgm:pt modelId="{E38B1C1A-0697-4B73-8C89-5B57CEDE5AB7}">
      <dgm:prSet custT="1"/>
      <dgm:spPr/>
      <dgm:t>
        <a:bodyPr/>
        <a:lstStyle/>
        <a:p>
          <a:pPr rtl="0"/>
          <a:r>
            <a:rPr lang="zh-TW" sz="1600" dirty="0" smtClean="0">
              <a:latin typeface="+mj-ea"/>
              <a:ea typeface="+mj-ea"/>
            </a:rPr>
            <a:t>實習生返校分享</a:t>
          </a:r>
          <a:endParaRPr lang="en-US" sz="1600" dirty="0">
            <a:latin typeface="+mj-ea"/>
            <a:ea typeface="+mj-ea"/>
          </a:endParaRPr>
        </a:p>
      </dgm:t>
    </dgm:pt>
    <dgm:pt modelId="{87ACB618-97D0-4C69-9B90-818AF3763BD7}" type="parTrans" cxnId="{7B57F103-79B4-459E-8F05-A96149913A74}">
      <dgm:prSet/>
      <dgm:spPr/>
      <dgm:t>
        <a:bodyPr/>
        <a:lstStyle/>
        <a:p>
          <a:endParaRPr lang="zh-TW" altLang="en-US" sz="1600">
            <a:latin typeface="+mj-ea"/>
            <a:ea typeface="+mj-ea"/>
          </a:endParaRPr>
        </a:p>
      </dgm:t>
    </dgm:pt>
    <dgm:pt modelId="{BCCC85E5-7100-485A-9C39-85279F5198FD}" type="sibTrans" cxnId="{7B57F103-79B4-459E-8F05-A96149913A74}">
      <dgm:prSet/>
      <dgm:spPr/>
      <dgm:t>
        <a:bodyPr/>
        <a:lstStyle/>
        <a:p>
          <a:endParaRPr lang="zh-TW" altLang="en-US" sz="1600">
            <a:latin typeface="+mj-ea"/>
            <a:ea typeface="+mj-ea"/>
          </a:endParaRPr>
        </a:p>
      </dgm:t>
    </dgm:pt>
    <dgm:pt modelId="{3274754E-C67F-4D9D-86E9-DC3F6F153B95}">
      <dgm:prSet custT="1"/>
      <dgm:spPr/>
      <dgm:t>
        <a:bodyPr/>
        <a:lstStyle/>
        <a:p>
          <a:pPr rtl="0"/>
          <a:r>
            <a:rPr lang="zh-TW" sz="1600" dirty="0" smtClean="0">
              <a:latin typeface="+mj-ea"/>
              <a:ea typeface="+mj-ea"/>
            </a:rPr>
            <a:t>專業證照授課</a:t>
          </a:r>
          <a:endParaRPr lang="en-US" sz="1600" dirty="0">
            <a:latin typeface="+mj-ea"/>
            <a:ea typeface="+mj-ea"/>
          </a:endParaRPr>
        </a:p>
      </dgm:t>
    </dgm:pt>
    <dgm:pt modelId="{08C1863D-7072-4E11-BA24-599353035CD9}" type="parTrans" cxnId="{D606C0C0-87C2-4156-A899-2246BE20DE8A}">
      <dgm:prSet/>
      <dgm:spPr/>
      <dgm:t>
        <a:bodyPr/>
        <a:lstStyle/>
        <a:p>
          <a:endParaRPr lang="zh-TW" altLang="en-US" sz="1600">
            <a:latin typeface="+mj-ea"/>
            <a:ea typeface="+mj-ea"/>
          </a:endParaRPr>
        </a:p>
      </dgm:t>
    </dgm:pt>
    <dgm:pt modelId="{C6A326FC-1EBD-441B-8ACF-15CC7BB5DF05}" type="sibTrans" cxnId="{D606C0C0-87C2-4156-A899-2246BE20DE8A}">
      <dgm:prSet/>
      <dgm:spPr/>
      <dgm:t>
        <a:bodyPr/>
        <a:lstStyle/>
        <a:p>
          <a:endParaRPr lang="zh-TW" altLang="en-US" sz="1600">
            <a:latin typeface="+mj-ea"/>
            <a:ea typeface="+mj-ea"/>
          </a:endParaRPr>
        </a:p>
      </dgm:t>
    </dgm:pt>
    <dgm:pt modelId="{6478CFE5-D701-49D8-A2FF-4FC89872F5C7}" type="pres">
      <dgm:prSet presAssocID="{B977EE9E-64B3-497C-9412-DDAB10C19EB3}" presName="Name0" presStyleCnt="0">
        <dgm:presLayoutVars>
          <dgm:chMax val="1"/>
          <dgm:dir/>
          <dgm:animLvl val="ctr"/>
          <dgm:resizeHandles val="exact"/>
        </dgm:presLayoutVars>
      </dgm:prSet>
      <dgm:spPr/>
    </dgm:pt>
    <dgm:pt modelId="{0EE25143-0925-4D67-8560-D3B1AB354AE0}" type="pres">
      <dgm:prSet presAssocID="{43EC7338-D3D8-44DF-9209-7AEDAF885F87}" presName="centerShape" presStyleLbl="node0" presStyleIdx="0" presStyleCnt="1"/>
      <dgm:spPr/>
    </dgm:pt>
    <dgm:pt modelId="{A9284308-AACE-4A91-948A-F13E23E97C89}" type="pres">
      <dgm:prSet presAssocID="{C5F42CC6-07DF-44C6-9CCE-8ABF17F11028}" presName="node" presStyleLbl="node1" presStyleIdx="0" presStyleCnt="7" custScaleX="125652">
        <dgm:presLayoutVars>
          <dgm:bulletEnabled val="1"/>
        </dgm:presLayoutVars>
      </dgm:prSet>
      <dgm:spPr/>
    </dgm:pt>
    <dgm:pt modelId="{5E60145A-F005-46C3-8BBD-C4B9696BEB67}" type="pres">
      <dgm:prSet presAssocID="{C5F42CC6-07DF-44C6-9CCE-8ABF17F11028}" presName="dummy" presStyleCnt="0"/>
      <dgm:spPr/>
    </dgm:pt>
    <dgm:pt modelId="{D96DAD81-D6F1-4BD5-A7BF-4F60DD43BDFD}" type="pres">
      <dgm:prSet presAssocID="{BD115515-E704-43B7-A525-FF16A948E1F9}" presName="sibTrans" presStyleLbl="sibTrans2D1" presStyleIdx="0" presStyleCnt="7"/>
      <dgm:spPr/>
    </dgm:pt>
    <dgm:pt modelId="{01C047E3-7E8F-4AD6-A848-BE3D623D2CA9}" type="pres">
      <dgm:prSet presAssocID="{E2CA3A2B-C48E-42E4-84EB-4A9F8FAC25CC}" presName="node" presStyleLbl="node1" presStyleIdx="1" presStyleCnt="7" custScaleX="136687">
        <dgm:presLayoutVars>
          <dgm:bulletEnabled val="1"/>
        </dgm:presLayoutVars>
      </dgm:prSet>
      <dgm:spPr/>
    </dgm:pt>
    <dgm:pt modelId="{44D0713C-4550-49D6-B3FC-BBCECE572607}" type="pres">
      <dgm:prSet presAssocID="{E2CA3A2B-C48E-42E4-84EB-4A9F8FAC25CC}" presName="dummy" presStyleCnt="0"/>
      <dgm:spPr/>
    </dgm:pt>
    <dgm:pt modelId="{802A86B9-84DE-48AA-8983-FE99239D084B}" type="pres">
      <dgm:prSet presAssocID="{11EBED9A-EAAF-4096-9F2F-BB7AD4B84B18}" presName="sibTrans" presStyleLbl="sibTrans2D1" presStyleIdx="1" presStyleCnt="7"/>
      <dgm:spPr/>
    </dgm:pt>
    <dgm:pt modelId="{F8767C52-1B52-47CB-9E61-463E0385971D}" type="pres">
      <dgm:prSet presAssocID="{9DF3B8A5-AC86-4F8D-910F-892E0EE22B55}" presName="node" presStyleLbl="node1" presStyleIdx="2" presStyleCnt="7" custScaleX="161842">
        <dgm:presLayoutVars>
          <dgm:bulletEnabled val="1"/>
        </dgm:presLayoutVars>
      </dgm:prSet>
      <dgm:spPr/>
    </dgm:pt>
    <dgm:pt modelId="{42A85137-4892-4D40-B7CF-592CCB753CB1}" type="pres">
      <dgm:prSet presAssocID="{9DF3B8A5-AC86-4F8D-910F-892E0EE22B55}" presName="dummy" presStyleCnt="0"/>
      <dgm:spPr/>
    </dgm:pt>
    <dgm:pt modelId="{0486D885-5BAF-46B0-A375-4A2CA9095443}" type="pres">
      <dgm:prSet presAssocID="{DFA24F14-D280-49B0-B0B0-F3BC5E0EA425}" presName="sibTrans" presStyleLbl="sibTrans2D1" presStyleIdx="2" presStyleCnt="7"/>
      <dgm:spPr/>
    </dgm:pt>
    <dgm:pt modelId="{0D5EE288-3E69-4BCA-93F6-32A4FFF1442A}" type="pres">
      <dgm:prSet presAssocID="{1F25F761-9DB1-4FFD-B145-E640971BFD93}" presName="node" presStyleLbl="node1" presStyleIdx="3" presStyleCnt="7" custScaleX="129201">
        <dgm:presLayoutVars>
          <dgm:bulletEnabled val="1"/>
        </dgm:presLayoutVars>
      </dgm:prSet>
      <dgm:spPr/>
    </dgm:pt>
    <dgm:pt modelId="{37680FFD-C17C-4E5F-9972-CB75494B8FF1}" type="pres">
      <dgm:prSet presAssocID="{1F25F761-9DB1-4FFD-B145-E640971BFD93}" presName="dummy" presStyleCnt="0"/>
      <dgm:spPr/>
    </dgm:pt>
    <dgm:pt modelId="{B5C388E2-25C3-4991-8E7C-52812DCB2976}" type="pres">
      <dgm:prSet presAssocID="{497341BF-A3B9-4273-BAED-72E7A0C134D4}" presName="sibTrans" presStyleLbl="sibTrans2D1" presStyleIdx="3" presStyleCnt="7"/>
      <dgm:spPr/>
    </dgm:pt>
    <dgm:pt modelId="{69C5564D-28E1-4315-B7AB-51D6A597A038}" type="pres">
      <dgm:prSet presAssocID="{21C51BE8-E397-4110-848A-D605857F7ED1}" presName="node" presStyleLbl="node1" presStyleIdx="4" presStyleCnt="7" custScaleX="128680">
        <dgm:presLayoutVars>
          <dgm:bulletEnabled val="1"/>
        </dgm:presLayoutVars>
      </dgm:prSet>
      <dgm:spPr/>
    </dgm:pt>
    <dgm:pt modelId="{E0A4532E-C0E4-4647-ADF9-1D3BBB73F0F8}" type="pres">
      <dgm:prSet presAssocID="{21C51BE8-E397-4110-848A-D605857F7ED1}" presName="dummy" presStyleCnt="0"/>
      <dgm:spPr/>
    </dgm:pt>
    <dgm:pt modelId="{B98114CC-8EF4-4F00-89EC-081C8D9EE021}" type="pres">
      <dgm:prSet presAssocID="{7DCC4683-7BAE-4F70-B072-A972FE152197}" presName="sibTrans" presStyleLbl="sibTrans2D1" presStyleIdx="4" presStyleCnt="7"/>
      <dgm:spPr/>
    </dgm:pt>
    <dgm:pt modelId="{B8ACDBBF-82D2-44F0-A901-13891E809A75}" type="pres">
      <dgm:prSet presAssocID="{E38B1C1A-0697-4B73-8C89-5B57CEDE5AB7}" presName="node" presStyleLbl="node1" presStyleIdx="5" presStyleCnt="7" custScaleX="145496">
        <dgm:presLayoutVars>
          <dgm:bulletEnabled val="1"/>
        </dgm:presLayoutVars>
      </dgm:prSet>
      <dgm:spPr/>
    </dgm:pt>
    <dgm:pt modelId="{EC7466E5-73B8-417B-990A-4557D5D877E2}" type="pres">
      <dgm:prSet presAssocID="{E38B1C1A-0697-4B73-8C89-5B57CEDE5AB7}" presName="dummy" presStyleCnt="0"/>
      <dgm:spPr/>
    </dgm:pt>
    <dgm:pt modelId="{A41FC8BB-E131-4119-91CE-A4225425DF4D}" type="pres">
      <dgm:prSet presAssocID="{BCCC85E5-7100-485A-9C39-85279F5198FD}" presName="sibTrans" presStyleLbl="sibTrans2D1" presStyleIdx="5" presStyleCnt="7" custScaleX="99277"/>
      <dgm:spPr/>
    </dgm:pt>
    <dgm:pt modelId="{6E0E22DE-30D4-45BF-B15E-A689F6478E25}" type="pres">
      <dgm:prSet presAssocID="{3274754E-C67F-4D9D-86E9-DC3F6F153B95}" presName="node" presStyleLbl="node1" presStyleIdx="6" presStyleCnt="7" custScaleX="179179">
        <dgm:presLayoutVars>
          <dgm:bulletEnabled val="1"/>
        </dgm:presLayoutVars>
      </dgm:prSet>
      <dgm:spPr/>
    </dgm:pt>
    <dgm:pt modelId="{9D295768-1BED-4A50-B3FB-3CE321105C11}" type="pres">
      <dgm:prSet presAssocID="{3274754E-C67F-4D9D-86E9-DC3F6F153B95}" presName="dummy" presStyleCnt="0"/>
      <dgm:spPr/>
    </dgm:pt>
    <dgm:pt modelId="{DB9DB1A0-856C-438E-A272-7BB1105AB9A3}" type="pres">
      <dgm:prSet presAssocID="{C6A326FC-1EBD-441B-8ACF-15CC7BB5DF05}" presName="sibTrans" presStyleLbl="sibTrans2D1" presStyleIdx="6" presStyleCnt="7"/>
      <dgm:spPr/>
    </dgm:pt>
  </dgm:ptLst>
  <dgm:cxnLst>
    <dgm:cxn modelId="{54F2F043-59A4-4E7F-BC6A-9C567073A6D9}" type="presOf" srcId="{497341BF-A3B9-4273-BAED-72E7A0C134D4}" destId="{B5C388E2-25C3-4991-8E7C-52812DCB2976}" srcOrd="0" destOrd="0" presId="urn:microsoft.com/office/officeart/2005/8/layout/radial6"/>
    <dgm:cxn modelId="{2A2EDB75-2736-4ABE-8643-8339DFFF864C}" type="presOf" srcId="{DFA24F14-D280-49B0-B0B0-F3BC5E0EA425}" destId="{0486D885-5BAF-46B0-A375-4A2CA9095443}" srcOrd="0" destOrd="0" presId="urn:microsoft.com/office/officeart/2005/8/layout/radial6"/>
    <dgm:cxn modelId="{89BD9A0A-96DB-4839-9546-866F25B5F351}" type="presOf" srcId="{43EC7338-D3D8-44DF-9209-7AEDAF885F87}" destId="{0EE25143-0925-4D67-8560-D3B1AB354AE0}" srcOrd="0" destOrd="0" presId="urn:microsoft.com/office/officeart/2005/8/layout/radial6"/>
    <dgm:cxn modelId="{5606B150-0E50-4A9B-A98D-397031D91C88}" srcId="{43EC7338-D3D8-44DF-9209-7AEDAF885F87}" destId="{9DF3B8A5-AC86-4F8D-910F-892E0EE22B55}" srcOrd="2" destOrd="0" parTransId="{4E053871-0B19-4888-B340-56C619651A72}" sibTransId="{DFA24F14-D280-49B0-B0B0-F3BC5E0EA425}"/>
    <dgm:cxn modelId="{92CD2CA0-1399-4766-99AF-FE02846C4651}" srcId="{B977EE9E-64B3-497C-9412-DDAB10C19EB3}" destId="{43EC7338-D3D8-44DF-9209-7AEDAF885F87}" srcOrd="0" destOrd="0" parTransId="{87FA41FF-81C4-432C-A78C-9930F8D5F7F4}" sibTransId="{2912752E-01E5-4C4B-9D6F-7D9D8FD82F88}"/>
    <dgm:cxn modelId="{FDAC14BF-EF3C-40DE-B7E3-9CAD36A5D60D}" srcId="{43EC7338-D3D8-44DF-9209-7AEDAF885F87}" destId="{1F25F761-9DB1-4FFD-B145-E640971BFD93}" srcOrd="3" destOrd="0" parTransId="{25B2D6D6-85C2-4F31-A62C-32EC5847F713}" sibTransId="{497341BF-A3B9-4273-BAED-72E7A0C134D4}"/>
    <dgm:cxn modelId="{7EFFD0F7-EF77-4DCC-8F1F-C5CE7798CBE9}" type="presOf" srcId="{3274754E-C67F-4D9D-86E9-DC3F6F153B95}" destId="{6E0E22DE-30D4-45BF-B15E-A689F6478E25}" srcOrd="0" destOrd="0" presId="urn:microsoft.com/office/officeart/2005/8/layout/radial6"/>
    <dgm:cxn modelId="{118BF918-0E73-467C-A90F-3E9B563E665D}" type="presOf" srcId="{C6A326FC-1EBD-441B-8ACF-15CC7BB5DF05}" destId="{DB9DB1A0-856C-438E-A272-7BB1105AB9A3}" srcOrd="0" destOrd="0" presId="urn:microsoft.com/office/officeart/2005/8/layout/radial6"/>
    <dgm:cxn modelId="{930B9072-A9B6-497C-A235-BF516183DA22}" type="presOf" srcId="{9DF3B8A5-AC86-4F8D-910F-892E0EE22B55}" destId="{F8767C52-1B52-47CB-9E61-463E0385971D}" srcOrd="0" destOrd="0" presId="urn:microsoft.com/office/officeart/2005/8/layout/radial6"/>
    <dgm:cxn modelId="{7B57F103-79B4-459E-8F05-A96149913A74}" srcId="{43EC7338-D3D8-44DF-9209-7AEDAF885F87}" destId="{E38B1C1A-0697-4B73-8C89-5B57CEDE5AB7}" srcOrd="5" destOrd="0" parTransId="{87ACB618-97D0-4C69-9B90-818AF3763BD7}" sibTransId="{BCCC85E5-7100-485A-9C39-85279F5198FD}"/>
    <dgm:cxn modelId="{D50B2068-833C-4CCD-8EA0-5E53A1044513}" srcId="{43EC7338-D3D8-44DF-9209-7AEDAF885F87}" destId="{E2CA3A2B-C48E-42E4-84EB-4A9F8FAC25CC}" srcOrd="1" destOrd="0" parTransId="{43BB8C61-09E6-48E7-A8F8-5D0086270895}" sibTransId="{11EBED9A-EAAF-4096-9F2F-BB7AD4B84B18}"/>
    <dgm:cxn modelId="{3A341E8F-ED8B-430B-BF14-BF596BD95607}" type="presOf" srcId="{7DCC4683-7BAE-4F70-B072-A972FE152197}" destId="{B98114CC-8EF4-4F00-89EC-081C8D9EE021}" srcOrd="0" destOrd="0" presId="urn:microsoft.com/office/officeart/2005/8/layout/radial6"/>
    <dgm:cxn modelId="{E6040B86-1CB0-43BC-911B-BFADEFB4C4DE}" type="presOf" srcId="{BD115515-E704-43B7-A525-FF16A948E1F9}" destId="{D96DAD81-D6F1-4BD5-A7BF-4F60DD43BDFD}" srcOrd="0" destOrd="0" presId="urn:microsoft.com/office/officeart/2005/8/layout/radial6"/>
    <dgm:cxn modelId="{20B4BBA9-3ABA-422D-8617-47AED75753DA}" type="presOf" srcId="{BCCC85E5-7100-485A-9C39-85279F5198FD}" destId="{A41FC8BB-E131-4119-91CE-A4225425DF4D}" srcOrd="0" destOrd="0" presId="urn:microsoft.com/office/officeart/2005/8/layout/radial6"/>
    <dgm:cxn modelId="{25790E21-C7D2-4402-A82F-FFF59D891A86}" type="presOf" srcId="{21C51BE8-E397-4110-848A-D605857F7ED1}" destId="{69C5564D-28E1-4315-B7AB-51D6A597A038}" srcOrd="0" destOrd="0" presId="urn:microsoft.com/office/officeart/2005/8/layout/radial6"/>
    <dgm:cxn modelId="{8417BC29-096A-417D-AD63-91E5176AD873}" type="presOf" srcId="{1F25F761-9DB1-4FFD-B145-E640971BFD93}" destId="{0D5EE288-3E69-4BCA-93F6-32A4FFF1442A}" srcOrd="0" destOrd="0" presId="urn:microsoft.com/office/officeart/2005/8/layout/radial6"/>
    <dgm:cxn modelId="{5AB4FBE3-CF3F-4C4A-9034-C8AFA8EB97E3}" srcId="{43EC7338-D3D8-44DF-9209-7AEDAF885F87}" destId="{C5F42CC6-07DF-44C6-9CCE-8ABF17F11028}" srcOrd="0" destOrd="0" parTransId="{BC4DC87A-9B9E-48E0-982A-AA0FF2F10ADC}" sibTransId="{BD115515-E704-43B7-A525-FF16A948E1F9}"/>
    <dgm:cxn modelId="{4F576184-DD5E-4842-8D88-EA6782E8776B}" type="presOf" srcId="{11EBED9A-EAAF-4096-9F2F-BB7AD4B84B18}" destId="{802A86B9-84DE-48AA-8983-FE99239D084B}" srcOrd="0" destOrd="0" presId="urn:microsoft.com/office/officeart/2005/8/layout/radial6"/>
    <dgm:cxn modelId="{A3C58345-4E15-49F8-8FB4-2C2F576F2CC5}" type="presOf" srcId="{E2CA3A2B-C48E-42E4-84EB-4A9F8FAC25CC}" destId="{01C047E3-7E8F-4AD6-A848-BE3D623D2CA9}" srcOrd="0" destOrd="0" presId="urn:microsoft.com/office/officeart/2005/8/layout/radial6"/>
    <dgm:cxn modelId="{014DF45A-835F-4795-90C6-29F847B8A9B3}" type="presOf" srcId="{C5F42CC6-07DF-44C6-9CCE-8ABF17F11028}" destId="{A9284308-AACE-4A91-948A-F13E23E97C89}" srcOrd="0" destOrd="0" presId="urn:microsoft.com/office/officeart/2005/8/layout/radial6"/>
    <dgm:cxn modelId="{7B9CC173-79DD-419D-962F-0B58E6B006B2}" type="presOf" srcId="{B977EE9E-64B3-497C-9412-DDAB10C19EB3}" destId="{6478CFE5-D701-49D8-A2FF-4FC89872F5C7}" srcOrd="0" destOrd="0" presId="urn:microsoft.com/office/officeart/2005/8/layout/radial6"/>
    <dgm:cxn modelId="{824BB1C7-C509-4733-8F81-4B6F6700AE2E}" srcId="{43EC7338-D3D8-44DF-9209-7AEDAF885F87}" destId="{21C51BE8-E397-4110-848A-D605857F7ED1}" srcOrd="4" destOrd="0" parTransId="{70FB5283-94A9-48AD-8A4D-F75FF5CE723F}" sibTransId="{7DCC4683-7BAE-4F70-B072-A972FE152197}"/>
    <dgm:cxn modelId="{D606C0C0-87C2-4156-A899-2246BE20DE8A}" srcId="{43EC7338-D3D8-44DF-9209-7AEDAF885F87}" destId="{3274754E-C67F-4D9D-86E9-DC3F6F153B95}" srcOrd="6" destOrd="0" parTransId="{08C1863D-7072-4E11-BA24-599353035CD9}" sibTransId="{C6A326FC-1EBD-441B-8ACF-15CC7BB5DF05}"/>
    <dgm:cxn modelId="{D49E6144-9120-4D20-B361-939762A76399}" type="presOf" srcId="{E38B1C1A-0697-4B73-8C89-5B57CEDE5AB7}" destId="{B8ACDBBF-82D2-44F0-A901-13891E809A75}" srcOrd="0" destOrd="0" presId="urn:microsoft.com/office/officeart/2005/8/layout/radial6"/>
    <dgm:cxn modelId="{5A70B20C-5160-44D6-AC8E-0E119A3B09B4}" type="presParOf" srcId="{6478CFE5-D701-49D8-A2FF-4FC89872F5C7}" destId="{0EE25143-0925-4D67-8560-D3B1AB354AE0}" srcOrd="0" destOrd="0" presId="urn:microsoft.com/office/officeart/2005/8/layout/radial6"/>
    <dgm:cxn modelId="{4E13CEF1-8FE7-4A57-8D4A-19231E6266DE}" type="presParOf" srcId="{6478CFE5-D701-49D8-A2FF-4FC89872F5C7}" destId="{A9284308-AACE-4A91-948A-F13E23E97C89}" srcOrd="1" destOrd="0" presId="urn:microsoft.com/office/officeart/2005/8/layout/radial6"/>
    <dgm:cxn modelId="{64663F80-651A-49CB-BDF1-62F417915BA8}" type="presParOf" srcId="{6478CFE5-D701-49D8-A2FF-4FC89872F5C7}" destId="{5E60145A-F005-46C3-8BBD-C4B9696BEB67}" srcOrd="2" destOrd="0" presId="urn:microsoft.com/office/officeart/2005/8/layout/radial6"/>
    <dgm:cxn modelId="{FB279F94-F852-4A81-A3B1-F6A1D0466C43}" type="presParOf" srcId="{6478CFE5-D701-49D8-A2FF-4FC89872F5C7}" destId="{D96DAD81-D6F1-4BD5-A7BF-4F60DD43BDFD}" srcOrd="3" destOrd="0" presId="urn:microsoft.com/office/officeart/2005/8/layout/radial6"/>
    <dgm:cxn modelId="{EFC8EDBD-1E1A-4A80-8669-89EFAD11482E}" type="presParOf" srcId="{6478CFE5-D701-49D8-A2FF-4FC89872F5C7}" destId="{01C047E3-7E8F-4AD6-A848-BE3D623D2CA9}" srcOrd="4" destOrd="0" presId="urn:microsoft.com/office/officeart/2005/8/layout/radial6"/>
    <dgm:cxn modelId="{BFF4B10E-5CD4-49BD-8094-F22B7D1CC948}" type="presParOf" srcId="{6478CFE5-D701-49D8-A2FF-4FC89872F5C7}" destId="{44D0713C-4550-49D6-B3FC-BBCECE572607}" srcOrd="5" destOrd="0" presId="urn:microsoft.com/office/officeart/2005/8/layout/radial6"/>
    <dgm:cxn modelId="{819E6AF8-C4FC-4029-83D5-117FF3221762}" type="presParOf" srcId="{6478CFE5-D701-49D8-A2FF-4FC89872F5C7}" destId="{802A86B9-84DE-48AA-8983-FE99239D084B}" srcOrd="6" destOrd="0" presId="urn:microsoft.com/office/officeart/2005/8/layout/radial6"/>
    <dgm:cxn modelId="{30B10240-E45D-4159-8B64-9D6D36583F73}" type="presParOf" srcId="{6478CFE5-D701-49D8-A2FF-4FC89872F5C7}" destId="{F8767C52-1B52-47CB-9E61-463E0385971D}" srcOrd="7" destOrd="0" presId="urn:microsoft.com/office/officeart/2005/8/layout/radial6"/>
    <dgm:cxn modelId="{91F6B7A8-BFCE-484B-AF4E-EA5BD63E8207}" type="presParOf" srcId="{6478CFE5-D701-49D8-A2FF-4FC89872F5C7}" destId="{42A85137-4892-4D40-B7CF-592CCB753CB1}" srcOrd="8" destOrd="0" presId="urn:microsoft.com/office/officeart/2005/8/layout/radial6"/>
    <dgm:cxn modelId="{D1EAB44B-6423-48FA-A3AB-6265B87FAAA6}" type="presParOf" srcId="{6478CFE5-D701-49D8-A2FF-4FC89872F5C7}" destId="{0486D885-5BAF-46B0-A375-4A2CA9095443}" srcOrd="9" destOrd="0" presId="urn:microsoft.com/office/officeart/2005/8/layout/radial6"/>
    <dgm:cxn modelId="{95E626B3-28EC-4CF2-82E4-846752C4DB94}" type="presParOf" srcId="{6478CFE5-D701-49D8-A2FF-4FC89872F5C7}" destId="{0D5EE288-3E69-4BCA-93F6-32A4FFF1442A}" srcOrd="10" destOrd="0" presId="urn:microsoft.com/office/officeart/2005/8/layout/radial6"/>
    <dgm:cxn modelId="{3717FCBB-825B-47BC-8E0B-3C858E16A617}" type="presParOf" srcId="{6478CFE5-D701-49D8-A2FF-4FC89872F5C7}" destId="{37680FFD-C17C-4E5F-9972-CB75494B8FF1}" srcOrd="11" destOrd="0" presId="urn:microsoft.com/office/officeart/2005/8/layout/radial6"/>
    <dgm:cxn modelId="{0BEC19D0-8412-4988-A9A4-4CF2F51CE097}" type="presParOf" srcId="{6478CFE5-D701-49D8-A2FF-4FC89872F5C7}" destId="{B5C388E2-25C3-4991-8E7C-52812DCB2976}" srcOrd="12" destOrd="0" presId="urn:microsoft.com/office/officeart/2005/8/layout/radial6"/>
    <dgm:cxn modelId="{BB20A27E-070C-4CBC-A1DE-1D2896939002}" type="presParOf" srcId="{6478CFE5-D701-49D8-A2FF-4FC89872F5C7}" destId="{69C5564D-28E1-4315-B7AB-51D6A597A038}" srcOrd="13" destOrd="0" presId="urn:microsoft.com/office/officeart/2005/8/layout/radial6"/>
    <dgm:cxn modelId="{EDDE65A1-E549-41A5-826A-38999D5B940D}" type="presParOf" srcId="{6478CFE5-D701-49D8-A2FF-4FC89872F5C7}" destId="{E0A4532E-C0E4-4647-ADF9-1D3BBB73F0F8}" srcOrd="14" destOrd="0" presId="urn:microsoft.com/office/officeart/2005/8/layout/radial6"/>
    <dgm:cxn modelId="{A9EB975D-5A3C-49A7-A004-7D0B996736C1}" type="presParOf" srcId="{6478CFE5-D701-49D8-A2FF-4FC89872F5C7}" destId="{B98114CC-8EF4-4F00-89EC-081C8D9EE021}" srcOrd="15" destOrd="0" presId="urn:microsoft.com/office/officeart/2005/8/layout/radial6"/>
    <dgm:cxn modelId="{9FFD9DDD-6F45-4970-B9FF-D3E00669EE93}" type="presParOf" srcId="{6478CFE5-D701-49D8-A2FF-4FC89872F5C7}" destId="{B8ACDBBF-82D2-44F0-A901-13891E809A75}" srcOrd="16" destOrd="0" presId="urn:microsoft.com/office/officeart/2005/8/layout/radial6"/>
    <dgm:cxn modelId="{F291F938-615F-4B27-8888-9C4F990E599B}" type="presParOf" srcId="{6478CFE5-D701-49D8-A2FF-4FC89872F5C7}" destId="{EC7466E5-73B8-417B-990A-4557D5D877E2}" srcOrd="17" destOrd="0" presId="urn:microsoft.com/office/officeart/2005/8/layout/radial6"/>
    <dgm:cxn modelId="{BEE4BEB7-302D-419E-9472-0267B769DF9E}" type="presParOf" srcId="{6478CFE5-D701-49D8-A2FF-4FC89872F5C7}" destId="{A41FC8BB-E131-4119-91CE-A4225425DF4D}" srcOrd="18" destOrd="0" presId="urn:microsoft.com/office/officeart/2005/8/layout/radial6"/>
    <dgm:cxn modelId="{1F26CFA2-6728-461A-A231-050501F88FC8}" type="presParOf" srcId="{6478CFE5-D701-49D8-A2FF-4FC89872F5C7}" destId="{6E0E22DE-30D4-45BF-B15E-A689F6478E25}" srcOrd="19" destOrd="0" presId="urn:microsoft.com/office/officeart/2005/8/layout/radial6"/>
    <dgm:cxn modelId="{BBCA709F-5289-47D5-BE17-5958668454F8}" type="presParOf" srcId="{6478CFE5-D701-49D8-A2FF-4FC89872F5C7}" destId="{9D295768-1BED-4A50-B3FB-3CE321105C11}" srcOrd="20" destOrd="0" presId="urn:microsoft.com/office/officeart/2005/8/layout/radial6"/>
    <dgm:cxn modelId="{956CFFB8-B86C-4A2D-AD1E-DD3495C285A6}" type="presParOf" srcId="{6478CFE5-D701-49D8-A2FF-4FC89872F5C7}" destId="{DB9DB1A0-856C-438E-A272-7BB1105AB9A3}" srcOrd="21"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B9DB1A0-856C-438E-A272-7BB1105AB9A3}">
      <dsp:nvSpPr>
        <dsp:cNvPr id="0" name=""/>
        <dsp:cNvSpPr/>
      </dsp:nvSpPr>
      <dsp:spPr>
        <a:xfrm>
          <a:off x="2048424" y="479623"/>
          <a:ext cx="3797098" cy="3797098"/>
        </a:xfrm>
        <a:prstGeom prst="blockArc">
          <a:avLst>
            <a:gd name="adj1" fmla="val 13114286"/>
            <a:gd name="adj2" fmla="val 16200000"/>
            <a:gd name="adj3" fmla="val 3904"/>
          </a:avLst>
        </a:prstGeom>
        <a:solidFill>
          <a:schemeClr val="accent4">
            <a:hueOff val="20423036"/>
            <a:satOff val="-23986"/>
            <a:lumOff val="921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1FC8BB-E131-4119-91CE-A4225425DF4D}">
      <dsp:nvSpPr>
        <dsp:cNvPr id="0" name=""/>
        <dsp:cNvSpPr/>
      </dsp:nvSpPr>
      <dsp:spPr>
        <a:xfrm>
          <a:off x="2062150" y="479623"/>
          <a:ext cx="3769645" cy="3797098"/>
        </a:xfrm>
        <a:prstGeom prst="blockArc">
          <a:avLst>
            <a:gd name="adj1" fmla="val 10028571"/>
            <a:gd name="adj2" fmla="val 13114286"/>
            <a:gd name="adj3" fmla="val 3904"/>
          </a:avLst>
        </a:prstGeom>
        <a:solidFill>
          <a:schemeClr val="accent4">
            <a:hueOff val="17019197"/>
            <a:satOff val="-19988"/>
            <a:lumOff val="76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8114CC-8EF4-4F00-89EC-081C8D9EE021}">
      <dsp:nvSpPr>
        <dsp:cNvPr id="0" name=""/>
        <dsp:cNvSpPr/>
      </dsp:nvSpPr>
      <dsp:spPr>
        <a:xfrm>
          <a:off x="2048424" y="479623"/>
          <a:ext cx="3797098" cy="3797098"/>
        </a:xfrm>
        <a:prstGeom prst="blockArc">
          <a:avLst>
            <a:gd name="adj1" fmla="val 6942857"/>
            <a:gd name="adj2" fmla="val 10028571"/>
            <a:gd name="adj3" fmla="val 3904"/>
          </a:avLst>
        </a:prstGeom>
        <a:solidFill>
          <a:schemeClr val="accent4">
            <a:hueOff val="13615358"/>
            <a:satOff val="-15991"/>
            <a:lumOff val="614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5C388E2-25C3-4991-8E7C-52812DCB2976}">
      <dsp:nvSpPr>
        <dsp:cNvPr id="0" name=""/>
        <dsp:cNvSpPr/>
      </dsp:nvSpPr>
      <dsp:spPr>
        <a:xfrm>
          <a:off x="2048424" y="479623"/>
          <a:ext cx="3797098" cy="3797098"/>
        </a:xfrm>
        <a:prstGeom prst="blockArc">
          <a:avLst>
            <a:gd name="adj1" fmla="val 3857143"/>
            <a:gd name="adj2" fmla="val 6942857"/>
            <a:gd name="adj3" fmla="val 3904"/>
          </a:avLst>
        </a:prstGeom>
        <a:solidFill>
          <a:schemeClr val="accent4">
            <a:hueOff val="10211518"/>
            <a:satOff val="-11993"/>
            <a:lumOff val="460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86D885-5BAF-46B0-A375-4A2CA9095443}">
      <dsp:nvSpPr>
        <dsp:cNvPr id="0" name=""/>
        <dsp:cNvSpPr/>
      </dsp:nvSpPr>
      <dsp:spPr>
        <a:xfrm>
          <a:off x="2048424" y="479623"/>
          <a:ext cx="3797098" cy="3797098"/>
        </a:xfrm>
        <a:prstGeom prst="blockArc">
          <a:avLst>
            <a:gd name="adj1" fmla="val 771429"/>
            <a:gd name="adj2" fmla="val 3857143"/>
            <a:gd name="adj3" fmla="val 3904"/>
          </a:avLst>
        </a:prstGeom>
        <a:solidFill>
          <a:schemeClr val="accent4">
            <a:hueOff val="6807679"/>
            <a:satOff val="-7995"/>
            <a:lumOff val="307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2A86B9-84DE-48AA-8983-FE99239D084B}">
      <dsp:nvSpPr>
        <dsp:cNvPr id="0" name=""/>
        <dsp:cNvSpPr/>
      </dsp:nvSpPr>
      <dsp:spPr>
        <a:xfrm>
          <a:off x="2048424" y="479623"/>
          <a:ext cx="3797098" cy="3797098"/>
        </a:xfrm>
        <a:prstGeom prst="blockArc">
          <a:avLst>
            <a:gd name="adj1" fmla="val 19285714"/>
            <a:gd name="adj2" fmla="val 771429"/>
            <a:gd name="adj3" fmla="val 3904"/>
          </a:avLst>
        </a:prstGeom>
        <a:solidFill>
          <a:schemeClr val="accent4">
            <a:hueOff val="3403840"/>
            <a:satOff val="-3998"/>
            <a:lumOff val="153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6DAD81-D6F1-4BD5-A7BF-4F60DD43BDFD}">
      <dsp:nvSpPr>
        <dsp:cNvPr id="0" name=""/>
        <dsp:cNvSpPr/>
      </dsp:nvSpPr>
      <dsp:spPr>
        <a:xfrm>
          <a:off x="2048424" y="479623"/>
          <a:ext cx="3797098" cy="3797098"/>
        </a:xfrm>
        <a:prstGeom prst="blockArc">
          <a:avLst>
            <a:gd name="adj1" fmla="val 16200000"/>
            <a:gd name="adj2" fmla="val 19285714"/>
            <a:gd name="adj3" fmla="val 3904"/>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E25143-0925-4D67-8560-D3B1AB354AE0}">
      <dsp:nvSpPr>
        <dsp:cNvPr id="0" name=""/>
        <dsp:cNvSpPr/>
      </dsp:nvSpPr>
      <dsp:spPr>
        <a:xfrm>
          <a:off x="3211689" y="1642888"/>
          <a:ext cx="1470568" cy="147056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n-US" sz="1600" kern="1200" dirty="0" smtClean="0">
              <a:latin typeface="+mj-ea"/>
              <a:ea typeface="+mj-ea"/>
            </a:rPr>
            <a:t>Teaching laboratory</a:t>
          </a:r>
          <a:endParaRPr lang="zh-TW" sz="1600" kern="1200" dirty="0">
            <a:latin typeface="+mj-ea"/>
            <a:ea typeface="+mj-ea"/>
          </a:endParaRPr>
        </a:p>
      </dsp:txBody>
      <dsp:txXfrm>
        <a:off x="3211689" y="1642888"/>
        <a:ext cx="1470568" cy="1470568"/>
      </dsp:txXfrm>
    </dsp:sp>
    <dsp:sp modelId="{A9284308-AACE-4A91-948A-F13E23E97C89}">
      <dsp:nvSpPr>
        <dsp:cNvPr id="0" name=""/>
        <dsp:cNvSpPr/>
      </dsp:nvSpPr>
      <dsp:spPr>
        <a:xfrm>
          <a:off x="3300243" y="1982"/>
          <a:ext cx="1293459" cy="102939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zh-TW" sz="1600" kern="1200" dirty="0" smtClean="0">
              <a:latin typeface="+mj-ea"/>
              <a:ea typeface="+mj-ea"/>
            </a:rPr>
            <a:t>多媒體授課教室</a:t>
          </a:r>
          <a:endParaRPr lang="en-US" sz="1600" kern="1200" dirty="0">
            <a:latin typeface="+mj-ea"/>
            <a:ea typeface="+mj-ea"/>
          </a:endParaRPr>
        </a:p>
      </dsp:txBody>
      <dsp:txXfrm>
        <a:off x="3300243" y="1982"/>
        <a:ext cx="1293459" cy="1029398"/>
      </dsp:txXfrm>
    </dsp:sp>
    <dsp:sp modelId="{01C047E3-7E8F-4AD6-A848-BE3D623D2CA9}">
      <dsp:nvSpPr>
        <dsp:cNvPr id="0" name=""/>
        <dsp:cNvSpPr/>
      </dsp:nvSpPr>
      <dsp:spPr>
        <a:xfrm>
          <a:off x="4698819" y="702852"/>
          <a:ext cx="1407053" cy="1029398"/>
        </a:xfrm>
        <a:prstGeom prst="ellipse">
          <a:avLst/>
        </a:prstGeom>
        <a:solidFill>
          <a:schemeClr val="accent4">
            <a:hueOff val="3403840"/>
            <a:satOff val="-3998"/>
            <a:lumOff val="153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zh-TW" sz="1600" kern="1200" dirty="0" smtClean="0">
              <a:latin typeface="+mj-ea"/>
              <a:ea typeface="+mj-ea"/>
            </a:rPr>
            <a:t>學生報告製作</a:t>
          </a:r>
          <a:endParaRPr lang="en-US" sz="1600" kern="1200" dirty="0">
            <a:latin typeface="+mj-ea"/>
            <a:ea typeface="+mj-ea"/>
          </a:endParaRPr>
        </a:p>
      </dsp:txBody>
      <dsp:txXfrm>
        <a:off x="4698819" y="702852"/>
        <a:ext cx="1407053" cy="1029398"/>
      </dsp:txXfrm>
    </dsp:sp>
    <dsp:sp modelId="{F8767C52-1B52-47CB-9E61-463E0385971D}">
      <dsp:nvSpPr>
        <dsp:cNvPr id="0" name=""/>
        <dsp:cNvSpPr/>
      </dsp:nvSpPr>
      <dsp:spPr>
        <a:xfrm>
          <a:off x="4928793" y="2277694"/>
          <a:ext cx="1665998" cy="1029398"/>
        </a:xfrm>
        <a:prstGeom prst="ellipse">
          <a:avLst/>
        </a:prstGeom>
        <a:solidFill>
          <a:schemeClr val="accent4">
            <a:hueOff val="6807679"/>
            <a:satOff val="-7995"/>
            <a:lumOff val="307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zh-TW" sz="1600" kern="1200" dirty="0" smtClean="0">
              <a:latin typeface="+mj-ea"/>
              <a:ea typeface="+mj-ea"/>
            </a:rPr>
            <a:t>課業討論實務專題製作</a:t>
          </a:r>
          <a:endParaRPr lang="en-US" sz="1600" kern="1200" dirty="0">
            <a:latin typeface="+mj-ea"/>
            <a:ea typeface="+mj-ea"/>
          </a:endParaRPr>
        </a:p>
      </dsp:txBody>
      <dsp:txXfrm>
        <a:off x="4928793" y="2277694"/>
        <a:ext cx="1665998" cy="1029398"/>
      </dsp:txXfrm>
    </dsp:sp>
    <dsp:sp modelId="{0D5EE288-3E69-4BCA-93F6-32A4FFF1442A}">
      <dsp:nvSpPr>
        <dsp:cNvPr id="0" name=""/>
        <dsp:cNvSpPr/>
      </dsp:nvSpPr>
      <dsp:spPr>
        <a:xfrm>
          <a:off x="4089647" y="3540619"/>
          <a:ext cx="1329992" cy="1029398"/>
        </a:xfrm>
        <a:prstGeom prst="ellipse">
          <a:avLst/>
        </a:prstGeom>
        <a:solidFill>
          <a:schemeClr val="accent4">
            <a:hueOff val="10211518"/>
            <a:satOff val="-11993"/>
            <a:lumOff val="4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zh-TW" sz="1600" kern="1200" dirty="0" smtClean="0">
              <a:latin typeface="+mj-ea"/>
              <a:ea typeface="+mj-ea"/>
            </a:rPr>
            <a:t>論文發表</a:t>
          </a:r>
          <a:endParaRPr lang="en-US" sz="1600" kern="1200" dirty="0">
            <a:latin typeface="+mj-ea"/>
            <a:ea typeface="+mj-ea"/>
          </a:endParaRPr>
        </a:p>
      </dsp:txBody>
      <dsp:txXfrm>
        <a:off x="4089647" y="3540619"/>
        <a:ext cx="1329992" cy="1029398"/>
      </dsp:txXfrm>
    </dsp:sp>
    <dsp:sp modelId="{69C5564D-28E1-4315-B7AB-51D6A597A038}">
      <dsp:nvSpPr>
        <dsp:cNvPr id="0" name=""/>
        <dsp:cNvSpPr/>
      </dsp:nvSpPr>
      <dsp:spPr>
        <a:xfrm>
          <a:off x="2476988" y="3540619"/>
          <a:ext cx="1324629" cy="1029398"/>
        </a:xfrm>
        <a:prstGeom prst="ellipse">
          <a:avLst/>
        </a:prstGeom>
        <a:solidFill>
          <a:schemeClr val="accent4">
            <a:hueOff val="13615358"/>
            <a:satOff val="-15991"/>
            <a:lumOff val="614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zh-TW" sz="1600" kern="1200" dirty="0" smtClean="0">
              <a:latin typeface="+mj-ea"/>
              <a:ea typeface="+mj-ea"/>
            </a:rPr>
            <a:t>個案討論</a:t>
          </a:r>
          <a:endParaRPr lang="en-US" sz="1600" kern="1200" dirty="0">
            <a:latin typeface="+mj-ea"/>
            <a:ea typeface="+mj-ea"/>
          </a:endParaRPr>
        </a:p>
      </dsp:txBody>
      <dsp:txXfrm>
        <a:off x="2476988" y="3540619"/>
        <a:ext cx="1324629" cy="1029398"/>
      </dsp:txXfrm>
    </dsp:sp>
    <dsp:sp modelId="{B8ACDBBF-82D2-44F0-A901-13891E809A75}">
      <dsp:nvSpPr>
        <dsp:cNvPr id="0" name=""/>
        <dsp:cNvSpPr/>
      </dsp:nvSpPr>
      <dsp:spPr>
        <a:xfrm>
          <a:off x="1383287" y="2277694"/>
          <a:ext cx="1497733" cy="1029398"/>
        </a:xfrm>
        <a:prstGeom prst="ellipse">
          <a:avLst/>
        </a:prstGeom>
        <a:solidFill>
          <a:schemeClr val="accent4">
            <a:hueOff val="17019197"/>
            <a:satOff val="-19988"/>
            <a:lumOff val="768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zh-TW" sz="1600" kern="1200" dirty="0" smtClean="0">
              <a:latin typeface="+mj-ea"/>
              <a:ea typeface="+mj-ea"/>
            </a:rPr>
            <a:t>實習生返校分享</a:t>
          </a:r>
          <a:endParaRPr lang="en-US" sz="1600" kern="1200" dirty="0">
            <a:latin typeface="+mj-ea"/>
            <a:ea typeface="+mj-ea"/>
          </a:endParaRPr>
        </a:p>
      </dsp:txBody>
      <dsp:txXfrm>
        <a:off x="1383287" y="2277694"/>
        <a:ext cx="1497733" cy="1029398"/>
      </dsp:txXfrm>
    </dsp:sp>
    <dsp:sp modelId="{6E0E22DE-30D4-45BF-B15E-A689F6478E25}">
      <dsp:nvSpPr>
        <dsp:cNvPr id="0" name=""/>
        <dsp:cNvSpPr/>
      </dsp:nvSpPr>
      <dsp:spPr>
        <a:xfrm>
          <a:off x="1569368" y="702852"/>
          <a:ext cx="1844465" cy="1029398"/>
        </a:xfrm>
        <a:prstGeom prst="ellipse">
          <a:avLst/>
        </a:prstGeom>
        <a:solidFill>
          <a:schemeClr val="accent4">
            <a:hueOff val="20423036"/>
            <a:satOff val="-23986"/>
            <a:lumOff val="9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zh-TW" sz="1600" kern="1200" dirty="0" smtClean="0">
              <a:latin typeface="+mj-ea"/>
              <a:ea typeface="+mj-ea"/>
            </a:rPr>
            <a:t>專業證照授課</a:t>
          </a:r>
          <a:endParaRPr lang="en-US" sz="1600" kern="1200" dirty="0">
            <a:latin typeface="+mj-ea"/>
            <a:ea typeface="+mj-ea"/>
          </a:endParaRPr>
        </a:p>
      </dsp:txBody>
      <dsp:txXfrm>
        <a:off x="1569368" y="702852"/>
        <a:ext cx="1844465" cy="102939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130628" y="-243408"/>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4D84F488-CC18-4BCB-B517-A5821FBDF09C}" type="slidenum">
              <a:rPr lang="zh-TW" altLang="en-US" smtClean="0"/>
              <a:t>‹#›</a:t>
            </a:fld>
            <a:endParaRPr lang="zh-TW" altLang="en-US"/>
          </a:p>
        </p:txBody>
      </p:sp>
      <p:sp>
        <p:nvSpPr>
          <p:cNvPr id="7" name="矩形 6"/>
          <p:cNvSpPr/>
          <p:nvPr/>
        </p:nvSpPr>
        <p:spPr>
          <a:xfrm>
            <a:off x="59531" y="1412776"/>
            <a:ext cx="9084469" cy="2339737"/>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0" y="3645024"/>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D84F488-CC18-4BCB-B517-A5821FBDF09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D84F488-CC18-4BCB-B517-A5821FBDF09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rgbClr val="BA2006"/>
                </a:solidFill>
              </a:defRPr>
            </a:lvl1pPr>
          </a:lstStyle>
          <a:p>
            <a:r>
              <a:rPr kumimoji="0" lang="zh-TW" altLang="en-US" dirty="0" smtClean="0"/>
              <a:t>按一下以編輯母片標題樣式</a:t>
            </a:r>
            <a:endParaRPr kumimoji="0" lang="en-US" dirty="0"/>
          </a:p>
        </p:txBody>
      </p:sp>
      <p:sp>
        <p:nvSpPr>
          <p:cNvPr id="4" name="日期版面配置區 3"/>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D84F488-CC18-4BCB-B517-A5821FBDF09C}" type="slidenum">
              <a:rPr lang="zh-TW" altLang="en-US" smtClean="0"/>
              <a:t>‹#›</a:t>
            </a:fld>
            <a:endParaRPr lang="zh-TW"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dirty="0" smtClean="0"/>
              <a:t>按一下以編輯母片文字樣式</a:t>
            </a:r>
          </a:p>
          <a:p>
            <a:pPr lvl="1" eaLnBrk="1" latinLnBrk="0" hangingPunct="1"/>
            <a:r>
              <a:rPr lang="zh-TW" altLang="en-US" dirty="0" smtClean="0"/>
              <a:t>第二層</a:t>
            </a:r>
          </a:p>
          <a:p>
            <a:pPr lvl="2" eaLnBrk="1" latinLnBrk="0" hangingPunct="1"/>
            <a:r>
              <a:rPr lang="zh-TW" altLang="en-US" dirty="0" smtClean="0"/>
              <a:t>第三層</a:t>
            </a:r>
          </a:p>
          <a:p>
            <a:pPr lvl="3" eaLnBrk="1" latinLnBrk="0" hangingPunct="1"/>
            <a:r>
              <a:rPr lang="zh-TW" altLang="en-US" dirty="0" smtClean="0"/>
              <a:t>第四層</a:t>
            </a:r>
          </a:p>
          <a:p>
            <a:pPr lvl="4" eaLnBrk="1" latinLnBrk="0" hangingPunct="1"/>
            <a:r>
              <a:rPr lang="zh-TW" altLang="en-US" dirty="0" smtClean="0"/>
              <a:t>第五層</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5" name="頁尾版面配置區 4"/>
          <p:cNvSpPr>
            <a:spLocks noGrp="1"/>
          </p:cNvSpPr>
          <p:nvPr>
            <p:ph type="ftr" sz="quarter" idx="11"/>
          </p:nvPr>
        </p:nvSpPr>
        <p:spPr>
          <a:xfrm>
            <a:off x="800100" y="6172200"/>
            <a:ext cx="4000500" cy="457200"/>
          </a:xfrm>
        </p:spPr>
        <p:txBody>
          <a:bodyPr/>
          <a:lstStyle/>
          <a:p>
            <a:endParaRPr lang="zh-TW"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4D84F488-CC18-4BCB-B517-A5821FBDF09C}"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D84F488-CC18-4BCB-B517-A5821FBDF09C}" type="slidenum">
              <a:rPr lang="zh-TW" altLang="en-US" smtClean="0"/>
              <a:t>‹#›</a:t>
            </a:fld>
            <a:endParaRPr lang="zh-TW"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4D84F488-CC18-4BCB-B517-A5821FBDF09C}" type="slidenum">
              <a:rPr lang="zh-TW" altLang="en-US" smtClean="0"/>
              <a:t>‹#›</a:t>
            </a:fld>
            <a:endParaRPr lang="zh-TW"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4D84F488-CC18-4BCB-B517-A5821FBDF09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4D84F488-CC18-4BCB-B517-A5821FBDF09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D84F488-CC18-4BCB-B517-A5821FBDF09C}" type="slidenum">
              <a:rPr lang="zh-TW" altLang="en-US" smtClean="0"/>
              <a:t>‹#›</a:t>
            </a:fld>
            <a:endParaRPr lang="zh-TW"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C9784984-E954-4B19-9F0A-67B3CC91361C}" type="datetimeFigureOut">
              <a:rPr lang="zh-TW" altLang="en-US" smtClean="0"/>
              <a:t>2014/10/27</a:t>
            </a:fld>
            <a:endParaRPr lang="zh-TW" altLang="en-US"/>
          </a:p>
        </p:txBody>
      </p:sp>
      <p:sp>
        <p:nvSpPr>
          <p:cNvPr id="6" name="頁尾版面配置區 5"/>
          <p:cNvSpPr>
            <a:spLocks noGrp="1"/>
          </p:cNvSpPr>
          <p:nvPr>
            <p:ph type="ftr" sz="quarter" idx="11"/>
          </p:nvPr>
        </p:nvSpPr>
        <p:spPr>
          <a:xfrm>
            <a:off x="914400" y="6172200"/>
            <a:ext cx="3886200" cy="457200"/>
          </a:xfrm>
        </p:spPr>
        <p:txBody>
          <a:bodyPr/>
          <a:lstStyle/>
          <a:p>
            <a:endParaRPr lang="zh-TW" altLang="en-US"/>
          </a:p>
        </p:txBody>
      </p:sp>
      <p:sp>
        <p:nvSpPr>
          <p:cNvPr id="7" name="投影片編號版面配置區 6"/>
          <p:cNvSpPr>
            <a:spLocks noGrp="1"/>
          </p:cNvSpPr>
          <p:nvPr>
            <p:ph type="sldNum" sz="quarter" idx="12"/>
          </p:nvPr>
        </p:nvSpPr>
        <p:spPr>
          <a:xfrm>
            <a:off x="146304" y="6208776"/>
            <a:ext cx="457200" cy="457200"/>
          </a:xfrm>
        </p:spPr>
        <p:txBody>
          <a:bodyPr/>
          <a:lstStyle/>
          <a:p>
            <a:fld id="{4D84F488-CC18-4BCB-B517-A5821FBDF09C}" type="slidenum">
              <a:rPr lang="zh-TW" altLang="en-US" smtClean="0"/>
              <a:t>‹#›</a:t>
            </a:fld>
            <a:endParaRPr lang="zh-TW"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smtClean="0"/>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dirty="0" smtClean="0"/>
              <a:t>按一下以編輯母片標題樣式</a:t>
            </a:r>
            <a:endParaRPr kumimoji="0" lang="en-US" dirty="0"/>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dirty="0" smtClean="0"/>
              <a:t>按一下以編輯母片文字樣式</a:t>
            </a:r>
          </a:p>
          <a:p>
            <a:pPr lvl="1" eaLnBrk="1" latinLnBrk="0" hangingPunct="1"/>
            <a:r>
              <a:rPr kumimoji="0" lang="zh-TW" altLang="en-US" dirty="0" smtClean="0"/>
              <a:t>第二層</a:t>
            </a:r>
          </a:p>
          <a:p>
            <a:pPr lvl="2" eaLnBrk="1" latinLnBrk="0" hangingPunct="1"/>
            <a:r>
              <a:rPr kumimoji="0" lang="zh-TW" altLang="en-US" dirty="0" smtClean="0"/>
              <a:t>第三層</a:t>
            </a:r>
          </a:p>
          <a:p>
            <a:pPr lvl="3" eaLnBrk="1" latinLnBrk="0" hangingPunct="1"/>
            <a:r>
              <a:rPr kumimoji="0" lang="zh-TW" altLang="en-US" dirty="0" smtClean="0"/>
              <a:t>第四層</a:t>
            </a:r>
          </a:p>
          <a:p>
            <a:pPr lvl="4" eaLnBrk="1" latinLnBrk="0" hangingPunct="1"/>
            <a:r>
              <a:rPr kumimoji="0" lang="zh-TW" altLang="en-US" dirty="0" smtClean="0"/>
              <a:t>第五層</a:t>
            </a:r>
            <a:endParaRPr kumimoji="0" lang="en-US" dirty="0"/>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9784984-E954-4B19-9F0A-67B3CC91361C}" type="datetimeFigureOut">
              <a:rPr lang="zh-TW" altLang="en-US" smtClean="0"/>
              <a:t>2014/10/27</a:t>
            </a:fld>
            <a:endParaRPr lang="zh-TW" altLang="en-US"/>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TW" altLang="en-US"/>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D84F488-CC18-4BCB-B517-A5821FBDF09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j-ea"/>
          <a:ea typeface="+mj-ea"/>
          <a:cs typeface="Arial Unicode MS" pitchFamily="34" charset="-120"/>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Arial Unicode MS" pitchFamily="34" charset="-120"/>
          <a:ea typeface="Arial Unicode MS" pitchFamily="34" charset="-120"/>
          <a:cs typeface="Arial Unicode MS" pitchFamily="34" charset="-120"/>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403648" y="4725144"/>
            <a:ext cx="6400800" cy="1600200"/>
          </a:xfrm>
        </p:spPr>
        <p:txBody>
          <a:bodyPr/>
          <a:lstStyle/>
          <a:p>
            <a:r>
              <a:rPr lang="zh-TW" altLang="en-US" dirty="0" smtClean="0"/>
              <a:t>林宏澤 教授</a:t>
            </a:r>
            <a:endParaRPr lang="en-US" altLang="zh-TW" dirty="0" smtClean="0"/>
          </a:p>
          <a:p>
            <a:r>
              <a:rPr lang="zh-TW" altLang="en-US" dirty="0" smtClean="0"/>
              <a:t>周聰佑 副教授</a:t>
            </a:r>
            <a:endParaRPr lang="zh-TW" altLang="en-US" dirty="0"/>
          </a:p>
        </p:txBody>
      </p:sp>
      <p:sp>
        <p:nvSpPr>
          <p:cNvPr id="2" name="標題 1"/>
          <p:cNvSpPr>
            <a:spLocks noGrp="1"/>
          </p:cNvSpPr>
          <p:nvPr>
            <p:ph type="ctrTitle"/>
          </p:nvPr>
        </p:nvSpPr>
        <p:spPr>
          <a:xfrm>
            <a:off x="685800" y="1700809"/>
            <a:ext cx="7772400" cy="1728192"/>
          </a:xfrm>
        </p:spPr>
        <p:txBody>
          <a:bodyPr>
            <a:normAutofit fontScale="90000"/>
          </a:bodyPr>
          <a:lstStyle/>
          <a:p>
            <a:r>
              <a:rPr lang="zh-TW" altLang="zh-TW" b="1" dirty="0">
                <a:latin typeface="Arial Unicode MS" pitchFamily="34" charset="-120"/>
                <a:ea typeface="Arial Unicode MS" pitchFamily="34" charset="-120"/>
                <a:cs typeface="Arial Unicode MS" pitchFamily="34" charset="-120"/>
              </a:rPr>
              <a:t>服務與行銷管理研討室</a:t>
            </a:r>
            <a:r>
              <a:rPr lang="zh-TW" altLang="zh-TW" dirty="0">
                <a:latin typeface="Arial Unicode MS" pitchFamily="34" charset="-120"/>
                <a:ea typeface="Arial Unicode MS" pitchFamily="34" charset="-120"/>
                <a:cs typeface="Arial Unicode MS" pitchFamily="34" charset="-120"/>
              </a:rPr>
              <a:t/>
            </a:r>
            <a:br>
              <a:rPr lang="zh-TW" altLang="zh-TW" dirty="0">
                <a:latin typeface="Arial Unicode MS" pitchFamily="34" charset="-120"/>
                <a:ea typeface="Arial Unicode MS" pitchFamily="34" charset="-120"/>
                <a:cs typeface="Arial Unicode MS" pitchFamily="34" charset="-120"/>
              </a:rPr>
            </a:br>
            <a:r>
              <a:rPr lang="en-US" altLang="zh-TW" b="1" dirty="0">
                <a:latin typeface="Arial Unicode MS" pitchFamily="34" charset="-120"/>
                <a:ea typeface="Arial Unicode MS" pitchFamily="34" charset="-120"/>
                <a:cs typeface="Arial Unicode MS" pitchFamily="34" charset="-120"/>
              </a:rPr>
              <a:t>(Classroom for Service and Marketing </a:t>
            </a:r>
            <a:r>
              <a:rPr lang="en-US" altLang="zh-TW" b="1" dirty="0" smtClean="0">
                <a:latin typeface="Arial Unicode MS" pitchFamily="34" charset="-120"/>
                <a:ea typeface="Arial Unicode MS" pitchFamily="34" charset="-120"/>
                <a:cs typeface="Arial Unicode MS" pitchFamily="34" charset="-120"/>
              </a:rPr>
              <a:t>Management)</a:t>
            </a:r>
            <a:endParaRPr lang="zh-TW" altLang="en-US" dirty="0">
              <a:latin typeface="Arial Unicode MS" pitchFamily="34" charset="-120"/>
              <a:ea typeface="Arial Unicode MS" pitchFamily="34" charset="-120"/>
              <a:cs typeface="Arial Unicode MS" pitchFamily="34"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b="1" dirty="0" smtClean="0"/>
              <a:t>過去成果</a:t>
            </a:r>
            <a:endParaRPr lang="zh-TW" altLang="en-US" dirty="0"/>
          </a:p>
        </p:txBody>
      </p:sp>
      <p:sp>
        <p:nvSpPr>
          <p:cNvPr id="3" name="內容版面配置區 2"/>
          <p:cNvSpPr>
            <a:spLocks noGrp="1"/>
          </p:cNvSpPr>
          <p:nvPr>
            <p:ph sz="quarter" idx="1"/>
          </p:nvPr>
        </p:nvSpPr>
        <p:spPr>
          <a:xfrm>
            <a:off x="611560" y="1447800"/>
            <a:ext cx="8208912" cy="4572000"/>
          </a:xfrm>
        </p:spPr>
        <p:txBody>
          <a:bodyPr>
            <a:noAutofit/>
          </a:bodyPr>
          <a:lstStyle/>
          <a:p>
            <a:pPr lvl="0"/>
            <a:r>
              <a:rPr lang="en-US" altLang="zh-TW" sz="1500" b="1" dirty="0" smtClean="0"/>
              <a:t>Lin</a:t>
            </a:r>
            <a:r>
              <a:rPr lang="en-US" altLang="zh-TW" sz="1500" b="1" dirty="0"/>
              <a:t>, H. T.</a:t>
            </a:r>
            <a:r>
              <a:rPr lang="en-US" altLang="zh-TW" sz="1500" dirty="0"/>
              <a:t>, Chou, T. Y., Chen, Y. T. and Huang, Y. C. (2014). Profitability analysis using IDEA–DA framework. </a:t>
            </a:r>
            <a:r>
              <a:rPr lang="en-US" altLang="zh-TW" sz="1500" i="1" dirty="0"/>
              <a:t>Annals of Operations Research</a:t>
            </a:r>
            <a:r>
              <a:rPr lang="en-US" altLang="zh-TW" sz="1500" dirty="0"/>
              <a:t> (SCI). DOI: 10.1007/s10479-014-1601-y. Published online: 30 April 2014.</a:t>
            </a:r>
            <a:endParaRPr lang="zh-TW" altLang="zh-TW" sz="1500" dirty="0"/>
          </a:p>
          <a:p>
            <a:pPr lvl="0"/>
            <a:r>
              <a:rPr lang="en-US" altLang="zh-TW" sz="1500" b="1" dirty="0"/>
              <a:t>Lin</a:t>
            </a:r>
            <a:r>
              <a:rPr lang="en-US" altLang="zh-TW" sz="1500" dirty="0"/>
              <a:t>, </a:t>
            </a:r>
            <a:r>
              <a:rPr lang="en-US" altLang="zh-TW" sz="1500" b="1" dirty="0"/>
              <a:t>H. T.,</a:t>
            </a:r>
            <a:r>
              <a:rPr lang="en-US" altLang="zh-TW" sz="1500" dirty="0"/>
              <a:t> </a:t>
            </a:r>
            <a:r>
              <a:rPr lang="en-US" altLang="zh-TW" sz="1500" dirty="0" err="1"/>
              <a:t>Chen,Y</a:t>
            </a:r>
            <a:r>
              <a:rPr lang="en-US" altLang="zh-TW" sz="1500" dirty="0"/>
              <a:t>. T., Chou, T. Y. and Liao, Y. C. (2012).Crew </a:t>
            </a:r>
            <a:r>
              <a:rPr lang="en-US" altLang="zh-TW" sz="1500" dirty="0" err="1"/>
              <a:t>rostering</a:t>
            </a:r>
            <a:r>
              <a:rPr lang="en-US" altLang="zh-TW" sz="1500" dirty="0"/>
              <a:t> with multiple goals: An empirical study. </a:t>
            </a:r>
            <a:r>
              <a:rPr lang="en-US" altLang="zh-TW" sz="1500" i="1" dirty="0"/>
              <a:t>Computers &amp; Industrial Engineering 63,483-493</a:t>
            </a:r>
            <a:r>
              <a:rPr lang="en-US" altLang="zh-TW" sz="1500" dirty="0"/>
              <a:t>.</a:t>
            </a:r>
            <a:r>
              <a:rPr lang="en-US" altLang="zh-TW" sz="1500" i="1" dirty="0"/>
              <a:t>(SSCI)</a:t>
            </a:r>
            <a:r>
              <a:rPr lang="en-US" altLang="zh-TW" sz="1500" dirty="0"/>
              <a:t>.</a:t>
            </a:r>
            <a:endParaRPr lang="zh-TW" altLang="zh-TW" sz="1500" dirty="0"/>
          </a:p>
          <a:p>
            <a:pPr lvl="0"/>
            <a:r>
              <a:rPr lang="en-US" altLang="zh-TW" sz="1500" dirty="0"/>
              <a:t>Lin, H. T. (2011)Efficiency analysis of chain stores: a case study. </a:t>
            </a:r>
            <a:r>
              <a:rPr lang="en-US" altLang="zh-TW" sz="1500" i="1" dirty="0"/>
              <a:t>Journal of the Operational Research Society 62,1268-1281. (SCI).</a:t>
            </a:r>
            <a:endParaRPr lang="zh-TW" altLang="zh-TW" sz="1500" dirty="0"/>
          </a:p>
          <a:p>
            <a:pPr lvl="0"/>
            <a:r>
              <a:rPr lang="en-US" altLang="zh-TW" sz="1500" dirty="0"/>
              <a:t>Lin, H. T. (2010) Fuzzy application in service quality analysis: An empirical study. </a:t>
            </a:r>
            <a:r>
              <a:rPr lang="en-US" altLang="zh-TW" sz="1500" i="1" dirty="0"/>
              <a:t>Expert Systems With Applications, 37 (1). (SCI).</a:t>
            </a:r>
            <a:endParaRPr lang="zh-TW" altLang="zh-TW" sz="1500" dirty="0"/>
          </a:p>
          <a:p>
            <a:pPr lvl="0"/>
            <a:r>
              <a:rPr lang="en-US" altLang="zh-TW" sz="1500" dirty="0"/>
              <a:t>Lin, H. T. (2010) An efficiency-driven approach for setting revenue target. </a:t>
            </a:r>
            <a:r>
              <a:rPr lang="en-US" altLang="zh-TW" sz="1500" i="1" dirty="0"/>
              <a:t>Decision Support Systems, 49 (3). (SCI</a:t>
            </a:r>
            <a:r>
              <a:rPr lang="en-US" altLang="zh-TW" sz="1500" i="1" dirty="0" smtClean="0"/>
              <a:t>).</a:t>
            </a:r>
          </a:p>
          <a:p>
            <a:r>
              <a:rPr lang="zh-TW" altLang="zh-TW" sz="1500" b="1" dirty="0" smtClean="0"/>
              <a:t>周聰佑</a:t>
            </a:r>
            <a:r>
              <a:rPr lang="zh-TW" altLang="zh-TW" sz="1500" dirty="0" smtClean="0"/>
              <a:t>，陳彥廷，吳佳玲</a:t>
            </a:r>
            <a:r>
              <a:rPr lang="en-US" altLang="zh-TW" sz="1500" dirty="0" smtClean="0"/>
              <a:t>(2012)</a:t>
            </a:r>
            <a:r>
              <a:rPr lang="zh-TW" altLang="zh-TW" sz="1500" dirty="0" smtClean="0"/>
              <a:t>，企業履行社會責任對員工組織公民行為之影響，商管科技季刊，第</a:t>
            </a:r>
            <a:r>
              <a:rPr lang="en-US" altLang="zh-TW" sz="1500" dirty="0" smtClean="0"/>
              <a:t>13</a:t>
            </a:r>
            <a:r>
              <a:rPr lang="zh-TW" altLang="zh-TW" sz="1500" dirty="0" smtClean="0"/>
              <a:t>卷，第</a:t>
            </a:r>
            <a:r>
              <a:rPr lang="en-US" altLang="zh-TW" sz="1500" dirty="0" smtClean="0"/>
              <a:t>2</a:t>
            </a:r>
            <a:r>
              <a:rPr lang="zh-TW" altLang="zh-TW" sz="1500" dirty="0" smtClean="0"/>
              <a:t>期。</a:t>
            </a:r>
          </a:p>
          <a:p>
            <a:pPr lvl="0"/>
            <a:r>
              <a:rPr lang="en-US" altLang="zh-TW" sz="1500" b="1" dirty="0" smtClean="0"/>
              <a:t>T.Y. Chou</a:t>
            </a:r>
            <a:r>
              <a:rPr lang="en-US" altLang="zh-TW" sz="1500" dirty="0" smtClean="0"/>
              <a:t>, G.S. Liang, T.C.  Han, </a:t>
            </a:r>
            <a:r>
              <a:rPr lang="en-US" altLang="zh-TW" sz="1500" i="1" dirty="0" smtClean="0"/>
              <a:t>(2011)</a:t>
            </a:r>
            <a:r>
              <a:rPr lang="en-US" altLang="zh-TW" sz="1500" dirty="0" smtClean="0"/>
              <a:t>. Application of fuzzy regression on air cargo volume forecast. </a:t>
            </a:r>
            <a:r>
              <a:rPr lang="en-US" altLang="zh-TW" sz="1500" i="1" dirty="0" smtClean="0"/>
              <a:t>Quality &amp; Quantity45:1539-1550.(SSCI).</a:t>
            </a:r>
            <a:endParaRPr lang="zh-TW" altLang="zh-TW" sz="1500" dirty="0" smtClean="0"/>
          </a:p>
          <a:p>
            <a:pPr lvl="0"/>
            <a:r>
              <a:rPr lang="en-US" altLang="zh-TW" sz="1500" dirty="0" smtClean="0"/>
              <a:t>Lin, H. T. (2010) Personnel selection using analytic network process and fuzzy data envelopment analysis approaches. </a:t>
            </a:r>
            <a:r>
              <a:rPr lang="en-US" altLang="zh-TW" sz="1500" i="1" dirty="0" smtClean="0"/>
              <a:t>Computers &amp; Industrial Engineering, 59 (4). (SCI).</a:t>
            </a:r>
            <a:endParaRPr lang="zh-TW" altLang="zh-TW" sz="1500" dirty="0" smtClean="0"/>
          </a:p>
          <a:p>
            <a:r>
              <a:rPr lang="zh-TW" altLang="zh-TW" sz="1500" dirty="0" smtClean="0"/>
              <a:t>周聰佑</a:t>
            </a:r>
            <a:r>
              <a:rPr lang="en-US" altLang="zh-TW" sz="1500" dirty="0" smtClean="0"/>
              <a:t>(2010)</a:t>
            </a:r>
            <a:r>
              <a:rPr lang="zh-TW" altLang="zh-TW" sz="1500" dirty="0" smtClean="0"/>
              <a:t>，體驗行銷對顧客忠誠度影響之研究</a:t>
            </a:r>
            <a:r>
              <a:rPr lang="en-US" altLang="zh-TW" sz="1500" dirty="0" smtClean="0"/>
              <a:t>-</a:t>
            </a:r>
            <a:r>
              <a:rPr lang="zh-TW" altLang="zh-TW" sz="1500" dirty="0" smtClean="0"/>
              <a:t>以直銷業為例，行銷評論，第</a:t>
            </a:r>
            <a:r>
              <a:rPr lang="en-US" altLang="zh-TW" sz="1500" dirty="0" smtClean="0"/>
              <a:t>7</a:t>
            </a:r>
            <a:r>
              <a:rPr lang="zh-TW" altLang="zh-TW" sz="1500" dirty="0" smtClean="0"/>
              <a:t>卷，第</a:t>
            </a:r>
            <a:r>
              <a:rPr lang="en-US" altLang="zh-TW" sz="1500" dirty="0" smtClean="0"/>
              <a:t>1</a:t>
            </a:r>
            <a:r>
              <a:rPr lang="zh-TW" altLang="zh-TW" sz="1500" dirty="0" smtClean="0"/>
              <a:t>期，頁</a:t>
            </a:r>
            <a:r>
              <a:rPr lang="en-US" altLang="zh-TW" sz="1500" dirty="0" smtClean="0"/>
              <a:t>1-24</a:t>
            </a:r>
            <a:r>
              <a:rPr lang="zh-TW" altLang="zh-TW" sz="1500" dirty="0" smtClean="0"/>
              <a:t>。</a:t>
            </a:r>
            <a:endParaRPr lang="zh-TW" altLang="en-US" sz="15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計畫與競賽</a:t>
            </a:r>
            <a:endParaRPr lang="zh-TW" altLang="en-US" dirty="0"/>
          </a:p>
        </p:txBody>
      </p:sp>
      <p:sp>
        <p:nvSpPr>
          <p:cNvPr id="3" name="內容版面配置區 2"/>
          <p:cNvSpPr>
            <a:spLocks noGrp="1"/>
          </p:cNvSpPr>
          <p:nvPr>
            <p:ph sz="quarter" idx="1"/>
          </p:nvPr>
        </p:nvSpPr>
        <p:spPr>
          <a:xfrm>
            <a:off x="683568" y="1447800"/>
            <a:ext cx="8208912" cy="4572000"/>
          </a:xfrm>
        </p:spPr>
        <p:txBody>
          <a:bodyPr>
            <a:noAutofit/>
          </a:bodyPr>
          <a:lstStyle/>
          <a:p>
            <a:r>
              <a:rPr lang="zh-TW" altLang="zh-TW" sz="1800" b="1" dirty="0"/>
              <a:t>林宏澤 老師：</a:t>
            </a:r>
            <a:endParaRPr lang="zh-TW" altLang="zh-TW" sz="1800" dirty="0"/>
          </a:p>
          <a:p>
            <a:pPr lvl="1"/>
            <a:r>
              <a:rPr lang="zh-TW" altLang="zh-TW" sz="1800" dirty="0"/>
              <a:t>市場導向服務業之經營績效分析與預測，</a:t>
            </a:r>
            <a:r>
              <a:rPr lang="en-US" altLang="zh-TW" sz="1800" dirty="0"/>
              <a:t>NSC 100-2410-H-167-005-MY2 (100/08/01~102/07/31)</a:t>
            </a:r>
            <a:endParaRPr lang="zh-TW" altLang="zh-TW" sz="1800" dirty="0"/>
          </a:p>
          <a:p>
            <a:pPr lvl="1"/>
            <a:r>
              <a:rPr lang="zh-TW" altLang="zh-TW" sz="1800" dirty="0"/>
              <a:t>應用資料包絡分析法處理連鎖體系之經營績效管理相關問題，</a:t>
            </a:r>
            <a:r>
              <a:rPr lang="en-US" altLang="zh-TW" sz="1800" dirty="0"/>
              <a:t>NSC 102-2410-H-167 -010 -MY2 (102/08/01~104/07/31)</a:t>
            </a:r>
            <a:endParaRPr lang="zh-TW" altLang="zh-TW" sz="1800" dirty="0"/>
          </a:p>
          <a:p>
            <a:pPr lvl="1"/>
            <a:r>
              <a:rPr lang="zh-TW" altLang="zh-TW" sz="1800" dirty="0"/>
              <a:t>進修專校流管科產學合作班之定位分析，校內編號</a:t>
            </a:r>
            <a:r>
              <a:rPr lang="en-US" altLang="zh-TW" sz="1800" dirty="0"/>
              <a:t>NCUT13TMD003</a:t>
            </a:r>
            <a:r>
              <a:rPr lang="zh-TW" altLang="zh-TW" sz="1800" dirty="0"/>
              <a:t>，</a:t>
            </a:r>
            <a:r>
              <a:rPr lang="en-US" altLang="zh-TW" sz="1800" dirty="0"/>
              <a:t>(102/08/01~103/07/31)</a:t>
            </a:r>
            <a:endParaRPr lang="zh-TW" altLang="zh-TW" sz="1800" dirty="0"/>
          </a:p>
          <a:p>
            <a:r>
              <a:rPr lang="zh-TW" altLang="zh-TW" sz="1800" b="1" dirty="0"/>
              <a:t>周聰佑 老師：</a:t>
            </a:r>
            <a:endParaRPr lang="zh-TW" altLang="zh-TW" sz="1800" dirty="0"/>
          </a:p>
          <a:p>
            <a:pPr lvl="1"/>
            <a:r>
              <a:rPr lang="en-US" altLang="zh-TW" sz="1800" dirty="0"/>
              <a:t>2012</a:t>
            </a:r>
            <a:r>
              <a:rPr lang="zh-TW" altLang="zh-TW" sz="1800" dirty="0"/>
              <a:t>全國大專院校企劃達人創意行銷競賽，優勝。</a:t>
            </a:r>
          </a:p>
          <a:p>
            <a:pPr lvl="1"/>
            <a:r>
              <a:rPr lang="zh-TW" altLang="zh-TW" sz="1800" dirty="0"/>
              <a:t>以外部因素與內部因素探討影響讀者行為之研究</a:t>
            </a:r>
            <a:r>
              <a:rPr lang="zh-TW" altLang="zh-TW" sz="1800" dirty="0" smtClean="0"/>
              <a:t>，勤</a:t>
            </a:r>
            <a:r>
              <a:rPr lang="zh-TW" altLang="zh-TW" sz="1800" dirty="0"/>
              <a:t>益</a:t>
            </a:r>
            <a:r>
              <a:rPr lang="zh-TW" altLang="zh-TW" sz="1800" dirty="0" smtClean="0"/>
              <a:t>科大補助</a:t>
            </a:r>
            <a:r>
              <a:rPr lang="zh-TW" altLang="zh-TW" sz="1800" dirty="0"/>
              <a:t>，</a:t>
            </a:r>
            <a:r>
              <a:rPr lang="en-US" altLang="zh-TW" sz="1800" dirty="0"/>
              <a:t>2013</a:t>
            </a:r>
            <a:r>
              <a:rPr lang="zh-TW" altLang="zh-TW" sz="1800" dirty="0"/>
              <a:t>。</a:t>
            </a:r>
          </a:p>
          <a:p>
            <a:pPr lvl="1"/>
            <a:r>
              <a:rPr lang="zh-TW" altLang="zh-TW" sz="1800" dirty="0"/>
              <a:t>社群信任對購買意願影響之研究</a:t>
            </a:r>
            <a:r>
              <a:rPr lang="en-US" altLang="zh-TW" sz="1800" dirty="0"/>
              <a:t>-</a:t>
            </a:r>
            <a:r>
              <a:rPr lang="zh-TW" altLang="zh-TW" sz="1800" dirty="0"/>
              <a:t>以涉入程度與人格特質為干擾變項，</a:t>
            </a:r>
            <a:r>
              <a:rPr lang="en-US" altLang="zh-TW" sz="1800" dirty="0"/>
              <a:t>101-2815-C-167-007-H(101/07/01~102/02/28)</a:t>
            </a:r>
            <a:endParaRPr lang="zh-TW" altLang="zh-TW" sz="1800" dirty="0"/>
          </a:p>
          <a:p>
            <a:pPr lvl="1"/>
            <a:r>
              <a:rPr lang="zh-TW" altLang="zh-TW" sz="1800" dirty="0"/>
              <a:t>應用模糊理論與分析層級程序法與宅配公司組織能耐架構建置與策略制定之研究，</a:t>
            </a:r>
            <a:r>
              <a:rPr lang="en-US" altLang="zh-TW" sz="1800" dirty="0"/>
              <a:t>NSC 100-2410-H-167-013(100/08/31~101/07/31)</a:t>
            </a:r>
            <a:endParaRPr lang="zh-TW" altLang="zh-TW" sz="1800" dirty="0"/>
          </a:p>
          <a:p>
            <a:pPr lvl="1"/>
            <a:r>
              <a:rPr lang="zh-TW" altLang="zh-TW" sz="1800" dirty="0"/>
              <a:t>圖書館服務品質分析模式之研究</a:t>
            </a:r>
            <a:r>
              <a:rPr lang="en-US" altLang="zh-TW" sz="1800" dirty="0"/>
              <a:t>-</a:t>
            </a:r>
            <a:r>
              <a:rPr lang="zh-TW" altLang="zh-TW" sz="1800" dirty="0"/>
              <a:t>決策實驗室法與理想</a:t>
            </a:r>
            <a:r>
              <a:rPr lang="en-US" altLang="zh-TW" sz="1800" dirty="0"/>
              <a:t>/</a:t>
            </a:r>
            <a:r>
              <a:rPr lang="zh-TW" altLang="zh-TW" sz="1800" dirty="0"/>
              <a:t>反理想解之應用</a:t>
            </a:r>
            <a:r>
              <a:rPr lang="en-US" altLang="zh-TW" sz="1800" dirty="0"/>
              <a:t>(</a:t>
            </a:r>
            <a:r>
              <a:rPr lang="zh-TW" altLang="zh-TW" sz="1800" dirty="0"/>
              <a:t>共同主持人</a:t>
            </a:r>
            <a:r>
              <a:rPr lang="en-US" altLang="zh-TW" sz="1800" dirty="0"/>
              <a:t>)</a:t>
            </a:r>
            <a:r>
              <a:rPr lang="zh-TW" altLang="zh-TW" sz="1800" dirty="0"/>
              <a:t>，</a:t>
            </a:r>
            <a:r>
              <a:rPr lang="en-US" altLang="zh-TW" sz="1800" dirty="0"/>
              <a:t>NSC 100-2410-H-167-008(100/08/01~101/07/31)</a:t>
            </a:r>
            <a:endParaRPr lang="zh-TW" altLang="zh-TW" sz="1800" dirty="0"/>
          </a:p>
          <a:p>
            <a:endParaRPr lang="zh-TW"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未來研究方向</a:t>
            </a:r>
            <a:endParaRPr lang="zh-TW" altLang="en-US" dirty="0"/>
          </a:p>
        </p:txBody>
      </p:sp>
      <p:sp>
        <p:nvSpPr>
          <p:cNvPr id="3" name="內容版面配置區 2"/>
          <p:cNvSpPr>
            <a:spLocks noGrp="1"/>
          </p:cNvSpPr>
          <p:nvPr>
            <p:ph sz="quarter" idx="1"/>
          </p:nvPr>
        </p:nvSpPr>
        <p:spPr/>
        <p:txBody>
          <a:bodyPr/>
          <a:lstStyle/>
          <a:p>
            <a:r>
              <a:rPr lang="en-US" altLang="zh-TW" dirty="0"/>
              <a:t>Efficiency measurement &amp; Service quality management</a:t>
            </a:r>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未來產學合作方向</a:t>
            </a:r>
            <a:endParaRPr lang="zh-TW" altLang="en-US" dirty="0"/>
          </a:p>
        </p:txBody>
      </p:sp>
      <p:sp>
        <p:nvSpPr>
          <p:cNvPr id="3" name="內容版面配置區 2"/>
          <p:cNvSpPr>
            <a:spLocks noGrp="1"/>
          </p:cNvSpPr>
          <p:nvPr>
            <p:ph sz="quarter" idx="1"/>
          </p:nvPr>
        </p:nvSpPr>
        <p:spPr/>
        <p:txBody>
          <a:bodyPr/>
          <a:lstStyle/>
          <a:p>
            <a:r>
              <a:rPr lang="zh-TW" altLang="zh-TW" dirty="0" smtClean="0"/>
              <a:t>大學生</a:t>
            </a:r>
            <a:r>
              <a:rPr lang="zh-TW" altLang="zh-TW" dirty="0"/>
              <a:t>專題</a:t>
            </a:r>
            <a:r>
              <a:rPr lang="zh-TW" altLang="zh-TW" dirty="0" smtClean="0"/>
              <a:t>：</a:t>
            </a:r>
            <a:endParaRPr lang="en-US" altLang="zh-TW" dirty="0" smtClean="0"/>
          </a:p>
          <a:p>
            <a:pPr lvl="1"/>
            <a:r>
              <a:rPr lang="zh-TW" altLang="zh-TW" dirty="0" smtClean="0"/>
              <a:t>與</a:t>
            </a:r>
            <a:r>
              <a:rPr lang="zh-TW" altLang="zh-TW" dirty="0"/>
              <a:t>業界商妥主題後，申請科技部補助大專學生專題研究計畫。</a:t>
            </a:r>
          </a:p>
          <a:p>
            <a:r>
              <a:rPr lang="zh-TW" altLang="zh-TW" dirty="0" smtClean="0"/>
              <a:t>研究生</a:t>
            </a:r>
            <a:r>
              <a:rPr lang="zh-TW" altLang="zh-TW" dirty="0"/>
              <a:t>論文</a:t>
            </a:r>
            <a:r>
              <a:rPr lang="zh-TW" altLang="zh-TW" dirty="0" smtClean="0"/>
              <a:t>：</a:t>
            </a:r>
            <a:endParaRPr lang="en-US" altLang="zh-TW" dirty="0" smtClean="0"/>
          </a:p>
          <a:p>
            <a:pPr lvl="1"/>
            <a:r>
              <a:rPr lang="en-US" altLang="zh-TW" dirty="0" smtClean="0"/>
              <a:t>EMBA</a:t>
            </a:r>
            <a:r>
              <a:rPr lang="zh-TW" altLang="zh-TW" dirty="0"/>
              <a:t>研究生由原任職企業選定實務研究題目，爭取企業提供經費</a:t>
            </a:r>
            <a:r>
              <a:rPr lang="zh-TW" altLang="zh-TW" dirty="0" smtClean="0"/>
              <a:t>執</a:t>
            </a:r>
            <a:r>
              <a:rPr lang="zh-TW" altLang="zh-TW" dirty="0"/>
              <a:t>行。</a:t>
            </a:r>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467544" y="1772816"/>
            <a:ext cx="8229600" cy="1470025"/>
          </a:xfrm>
        </p:spPr>
        <p:txBody>
          <a:bodyPr>
            <a:normAutofit/>
          </a:bodyPr>
          <a:lstStyle/>
          <a:p>
            <a:r>
              <a:rPr lang="en-US" altLang="zh-TW" sz="4400" b="1" dirty="0" smtClean="0"/>
              <a:t>Thanks for your attention!</a:t>
            </a:r>
            <a:endParaRPr lang="zh-TW" altLang="en-US" sz="4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研討室特色</a:t>
            </a:r>
            <a:endParaRPr lang="zh-TW" altLang="en-US" dirty="0"/>
          </a:p>
        </p:txBody>
      </p:sp>
      <p:graphicFrame>
        <p:nvGraphicFramePr>
          <p:cNvPr id="4" name="內容版面配置區 3"/>
          <p:cNvGraphicFramePr>
            <a:graphicFrameLocks noGrp="1"/>
          </p:cNvGraphicFramePr>
          <p:nvPr>
            <p:ph sz="quarter" idx="1"/>
          </p:nvPr>
        </p:nvGraphicFramePr>
        <p:xfrm>
          <a:off x="914400" y="1447800"/>
          <a:ext cx="797808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未來發展</a:t>
            </a:r>
            <a:endParaRPr lang="zh-TW" altLang="en-US" dirty="0"/>
          </a:p>
        </p:txBody>
      </p:sp>
      <p:sp>
        <p:nvSpPr>
          <p:cNvPr id="3" name="內容版面配置區 2"/>
          <p:cNvSpPr>
            <a:spLocks noGrp="1"/>
          </p:cNvSpPr>
          <p:nvPr>
            <p:ph sz="quarter" idx="1"/>
          </p:nvPr>
        </p:nvSpPr>
        <p:spPr/>
        <p:txBody>
          <a:bodyPr/>
          <a:lstStyle/>
          <a:p>
            <a:r>
              <a:rPr lang="zh-TW" altLang="zh-TW" dirty="0" smtClean="0"/>
              <a:t>配合</a:t>
            </a:r>
            <a:r>
              <a:rPr lang="zh-TW" altLang="zh-TW" dirty="0"/>
              <a:t>教材數位化之發展趨勢，增設多媒體教學設備。</a:t>
            </a:r>
          </a:p>
          <a:p>
            <a:r>
              <a:rPr lang="zh-TW" altLang="zh-TW" dirty="0" smtClean="0"/>
              <a:t>由</a:t>
            </a:r>
            <a:r>
              <a:rPr lang="zh-TW" altLang="zh-TW" dirty="0"/>
              <a:t>學生實習報告中分類萃取，建置主題導向之資料庫，例如：某企業從業人員之服裝儀容規定、某企業接待顧客之話術訓練、某企業職級設計及培訓計畫等。</a:t>
            </a:r>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課程</a:t>
            </a:r>
            <a:r>
              <a:rPr lang="zh-TW" altLang="zh-TW" b="1" dirty="0" smtClean="0"/>
              <a:t>應用</a:t>
            </a:r>
            <a:r>
              <a:rPr lang="en-US" altLang="zh-TW" sz="3200" b="1" dirty="0" smtClean="0"/>
              <a:t>-</a:t>
            </a:r>
            <a:r>
              <a:rPr lang="zh-TW" altLang="en-US" sz="3200" b="1" dirty="0" smtClean="0"/>
              <a:t>大學部</a:t>
            </a:r>
            <a:endParaRPr lang="zh-TW" altLang="en-US" sz="3200" dirty="0"/>
          </a:p>
        </p:txBody>
      </p:sp>
      <p:sp>
        <p:nvSpPr>
          <p:cNvPr id="3" name="內容版面配置區 2"/>
          <p:cNvSpPr>
            <a:spLocks noGrp="1"/>
          </p:cNvSpPr>
          <p:nvPr>
            <p:ph sz="quarter" idx="1"/>
          </p:nvPr>
        </p:nvSpPr>
        <p:spPr/>
        <p:txBody>
          <a:bodyPr/>
          <a:lstStyle/>
          <a:p>
            <a:r>
              <a:rPr lang="zh-TW" altLang="zh-TW" dirty="0"/>
              <a:t>服務作業</a:t>
            </a:r>
            <a:r>
              <a:rPr lang="zh-TW" altLang="zh-TW" dirty="0" smtClean="0"/>
              <a:t>管理</a:t>
            </a:r>
            <a:endParaRPr lang="en-US" altLang="zh-TW" dirty="0" smtClean="0"/>
          </a:p>
          <a:p>
            <a:r>
              <a:rPr lang="zh-TW" altLang="zh-TW" dirty="0" smtClean="0"/>
              <a:t>行銷管理</a:t>
            </a:r>
            <a:endParaRPr lang="en-US" altLang="zh-TW" dirty="0" smtClean="0"/>
          </a:p>
          <a:p>
            <a:r>
              <a:rPr lang="zh-TW" altLang="zh-TW" dirty="0" smtClean="0"/>
              <a:t>零售管理</a:t>
            </a:r>
            <a:endParaRPr lang="en-US" altLang="zh-TW" dirty="0" smtClean="0"/>
          </a:p>
          <a:p>
            <a:r>
              <a:rPr lang="zh-TW" altLang="zh-TW" dirty="0" smtClean="0"/>
              <a:t>門市</a:t>
            </a:r>
            <a:r>
              <a:rPr lang="zh-TW" altLang="zh-TW" dirty="0"/>
              <a:t>營運</a:t>
            </a:r>
            <a:r>
              <a:rPr lang="zh-TW" altLang="zh-TW" dirty="0" smtClean="0"/>
              <a:t>管理</a:t>
            </a:r>
            <a:endParaRPr lang="en-US" altLang="zh-TW" dirty="0" smtClean="0"/>
          </a:p>
          <a:p>
            <a:r>
              <a:rPr lang="zh-TW" altLang="zh-TW" dirty="0" smtClean="0"/>
              <a:t>流通</a:t>
            </a:r>
            <a:r>
              <a:rPr lang="zh-TW" altLang="zh-TW" dirty="0"/>
              <a:t>管理</a:t>
            </a:r>
            <a:r>
              <a:rPr lang="zh-TW" altLang="zh-TW" dirty="0" smtClean="0"/>
              <a:t>導論</a:t>
            </a:r>
            <a:endParaRPr lang="en-US" altLang="zh-TW" dirty="0" smtClean="0"/>
          </a:p>
          <a:p>
            <a:r>
              <a:rPr lang="zh-TW" altLang="zh-TW" dirty="0" smtClean="0"/>
              <a:t>通路策略</a:t>
            </a:r>
            <a:endParaRPr lang="en-US" altLang="zh-TW" dirty="0" smtClean="0"/>
          </a:p>
          <a:p>
            <a:r>
              <a:rPr lang="zh-TW" altLang="zh-TW" dirty="0" smtClean="0"/>
              <a:t>管理</a:t>
            </a:r>
            <a:r>
              <a:rPr lang="zh-TW" altLang="zh-TW" dirty="0"/>
              <a:t>學</a:t>
            </a: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課程應用</a:t>
            </a:r>
            <a:r>
              <a:rPr lang="en-US" altLang="zh-TW" sz="3200" b="1" dirty="0" smtClean="0"/>
              <a:t>-</a:t>
            </a:r>
            <a:r>
              <a:rPr lang="zh-TW" altLang="en-US" sz="3200" b="1" dirty="0" smtClean="0"/>
              <a:t>研究所</a:t>
            </a:r>
            <a:endParaRPr lang="zh-TW" altLang="en-US" dirty="0"/>
          </a:p>
        </p:txBody>
      </p:sp>
      <p:sp>
        <p:nvSpPr>
          <p:cNvPr id="3" name="內容版面配置區 2"/>
          <p:cNvSpPr>
            <a:spLocks noGrp="1"/>
          </p:cNvSpPr>
          <p:nvPr>
            <p:ph sz="quarter" idx="1"/>
          </p:nvPr>
        </p:nvSpPr>
        <p:spPr/>
        <p:txBody>
          <a:bodyPr/>
          <a:lstStyle/>
          <a:p>
            <a:r>
              <a:rPr lang="zh-TW" altLang="zh-TW" dirty="0"/>
              <a:t>專案</a:t>
            </a:r>
            <a:r>
              <a:rPr lang="zh-TW" altLang="zh-TW" dirty="0" smtClean="0"/>
              <a:t>管理</a:t>
            </a:r>
            <a:endParaRPr lang="en-US" altLang="zh-TW" dirty="0" smtClean="0"/>
          </a:p>
          <a:p>
            <a:r>
              <a:rPr lang="zh-TW" altLang="zh-TW" dirty="0" smtClean="0"/>
              <a:t>通路策略</a:t>
            </a:r>
            <a:endParaRPr lang="en-US" altLang="zh-TW" dirty="0" smtClean="0"/>
          </a:p>
          <a:p>
            <a:r>
              <a:rPr lang="zh-TW" altLang="zh-TW" dirty="0" smtClean="0"/>
              <a:t>人力資源管理</a:t>
            </a:r>
            <a:endParaRPr lang="en-US" altLang="zh-TW" dirty="0" smtClean="0"/>
          </a:p>
          <a:p>
            <a:r>
              <a:rPr lang="zh-TW" altLang="zh-TW" dirty="0" smtClean="0"/>
              <a:t>行銷</a:t>
            </a:r>
            <a:r>
              <a:rPr lang="zh-TW" altLang="zh-TW" dirty="0"/>
              <a:t>研究</a:t>
            </a:r>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專題</a:t>
            </a:r>
            <a:r>
              <a:rPr lang="zh-TW" altLang="zh-TW" b="1" dirty="0" smtClean="0"/>
              <a:t>成果</a:t>
            </a:r>
            <a:r>
              <a:rPr lang="zh-TW" altLang="en-US" sz="3200" b="1" dirty="0" smtClean="0"/>
              <a:t>（</a:t>
            </a:r>
            <a:r>
              <a:rPr lang="en-US" altLang="zh-TW" sz="3200" b="1" dirty="0" smtClean="0"/>
              <a:t>1/2</a:t>
            </a:r>
            <a:r>
              <a:rPr lang="zh-TW" altLang="en-US" sz="3200" b="1" dirty="0" smtClean="0"/>
              <a:t>）</a:t>
            </a:r>
            <a:endParaRPr lang="zh-TW" altLang="en-US" sz="3200" dirty="0"/>
          </a:p>
        </p:txBody>
      </p:sp>
      <p:sp>
        <p:nvSpPr>
          <p:cNvPr id="3" name="內容版面配置區 2"/>
          <p:cNvSpPr>
            <a:spLocks noGrp="1"/>
          </p:cNvSpPr>
          <p:nvPr>
            <p:ph sz="quarter" idx="1"/>
          </p:nvPr>
        </p:nvSpPr>
        <p:spPr/>
        <p:txBody>
          <a:bodyPr>
            <a:normAutofit/>
          </a:bodyPr>
          <a:lstStyle/>
          <a:p>
            <a:r>
              <a:rPr lang="zh-TW" altLang="zh-TW" dirty="0"/>
              <a:t>林宏澤 </a:t>
            </a:r>
            <a:r>
              <a:rPr lang="zh-TW" altLang="en-US" dirty="0" smtClean="0"/>
              <a:t>教授</a:t>
            </a:r>
            <a:endParaRPr lang="zh-TW" altLang="zh-TW" dirty="0"/>
          </a:p>
          <a:p>
            <a:pPr lvl="1"/>
            <a:r>
              <a:rPr lang="en-US" altLang="zh-TW" dirty="0"/>
              <a:t>100</a:t>
            </a:r>
            <a:r>
              <a:rPr lang="zh-TW" altLang="zh-TW" dirty="0"/>
              <a:t>學年度，行銷方案效益之實證分析，</a:t>
            </a:r>
            <a:r>
              <a:rPr lang="en-US" altLang="zh-TW" dirty="0"/>
              <a:t>101/06</a:t>
            </a:r>
            <a:endParaRPr lang="zh-TW" altLang="zh-TW" dirty="0"/>
          </a:p>
          <a:p>
            <a:pPr lvl="1"/>
            <a:r>
              <a:rPr lang="en-US" altLang="zh-TW" dirty="0"/>
              <a:t>101</a:t>
            </a:r>
            <a:r>
              <a:rPr lang="zh-TW" altLang="zh-TW" dirty="0"/>
              <a:t>學年度，手搖杯飲料之消費行為調查，</a:t>
            </a:r>
            <a:r>
              <a:rPr lang="en-US" altLang="zh-TW" dirty="0"/>
              <a:t>102/06</a:t>
            </a:r>
            <a:endParaRPr lang="zh-TW" altLang="zh-TW" dirty="0"/>
          </a:p>
          <a:p>
            <a:pPr lvl="1"/>
            <a:r>
              <a:rPr lang="en-US" altLang="zh-TW" dirty="0"/>
              <a:t>101</a:t>
            </a:r>
            <a:r>
              <a:rPr lang="zh-TW" altLang="zh-TW" dirty="0"/>
              <a:t>學年度，消費者對手工皂重視度與滿意度調查，</a:t>
            </a:r>
            <a:r>
              <a:rPr lang="en-US" altLang="zh-TW" dirty="0"/>
              <a:t>102/06</a:t>
            </a:r>
            <a:endParaRPr lang="zh-TW" altLang="zh-TW" dirty="0"/>
          </a:p>
          <a:p>
            <a:pPr lvl="1"/>
            <a:r>
              <a:rPr lang="en-US" altLang="zh-TW" dirty="0"/>
              <a:t>102</a:t>
            </a:r>
            <a:r>
              <a:rPr lang="zh-TW" altLang="zh-TW" dirty="0"/>
              <a:t>學年度，銷方案對消費者購買意願的影響</a:t>
            </a:r>
            <a:r>
              <a:rPr lang="en-US" altLang="zh-TW" dirty="0"/>
              <a:t>-</a:t>
            </a:r>
            <a:r>
              <a:rPr lang="zh-TW" altLang="zh-TW" dirty="0"/>
              <a:t>以海尼根為例，</a:t>
            </a:r>
            <a:r>
              <a:rPr lang="en-US" altLang="zh-TW" dirty="0"/>
              <a:t>103/06</a:t>
            </a:r>
            <a:endParaRPr lang="zh-TW" altLang="zh-TW" dirty="0"/>
          </a:p>
          <a:p>
            <a:pPr lvl="1"/>
            <a:r>
              <a:rPr lang="en-US" altLang="zh-TW" dirty="0"/>
              <a:t>102</a:t>
            </a:r>
            <a:r>
              <a:rPr lang="zh-TW" altLang="zh-TW" dirty="0"/>
              <a:t>學年度，消費者滿意度分析</a:t>
            </a:r>
            <a:r>
              <a:rPr lang="en-US" altLang="zh-TW" dirty="0"/>
              <a:t>-</a:t>
            </a:r>
            <a:r>
              <a:rPr lang="zh-TW" altLang="zh-TW" dirty="0"/>
              <a:t>以勤益商圈的全聯為例，</a:t>
            </a:r>
            <a:r>
              <a:rPr lang="en-US" altLang="zh-TW" dirty="0"/>
              <a:t>103/06</a:t>
            </a:r>
            <a:endParaRPr lang="zh-TW" altLang="zh-TW" dirty="0"/>
          </a:p>
          <a:p>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專題成果</a:t>
            </a:r>
            <a:r>
              <a:rPr lang="zh-TW" altLang="en-US" sz="3200" b="1" dirty="0" smtClean="0"/>
              <a:t>（</a:t>
            </a:r>
            <a:r>
              <a:rPr lang="en-US" altLang="zh-TW" sz="3200" b="1" dirty="0" smtClean="0"/>
              <a:t>2/2</a:t>
            </a:r>
            <a:r>
              <a:rPr lang="zh-TW" altLang="en-US" sz="3200" b="1" dirty="0" smtClean="0"/>
              <a:t>）</a:t>
            </a:r>
            <a:endParaRPr lang="zh-TW" altLang="en-US" sz="3200" dirty="0"/>
          </a:p>
        </p:txBody>
      </p:sp>
      <p:sp>
        <p:nvSpPr>
          <p:cNvPr id="3" name="內容版面配置區 2"/>
          <p:cNvSpPr>
            <a:spLocks noGrp="1"/>
          </p:cNvSpPr>
          <p:nvPr>
            <p:ph sz="quarter" idx="1"/>
          </p:nvPr>
        </p:nvSpPr>
        <p:spPr/>
        <p:txBody>
          <a:bodyPr>
            <a:normAutofit fontScale="85000" lnSpcReduction="20000"/>
          </a:bodyPr>
          <a:lstStyle/>
          <a:p>
            <a:r>
              <a:rPr lang="zh-TW" altLang="zh-TW" dirty="0"/>
              <a:t>周聰佑 </a:t>
            </a:r>
            <a:r>
              <a:rPr lang="zh-TW" altLang="zh-TW" dirty="0" smtClean="0"/>
              <a:t>老師</a:t>
            </a:r>
            <a:endParaRPr lang="zh-TW" altLang="zh-TW" dirty="0"/>
          </a:p>
          <a:p>
            <a:pPr lvl="1"/>
            <a:r>
              <a:rPr lang="en-US" altLang="zh-TW" dirty="0"/>
              <a:t>100</a:t>
            </a:r>
            <a:r>
              <a:rPr lang="zh-TW" altLang="zh-TW" dirty="0"/>
              <a:t>學年度，品牌形象對顧客認知價值與購買意願影響之研究</a:t>
            </a:r>
            <a:r>
              <a:rPr lang="en-US" altLang="zh-TW" dirty="0"/>
              <a:t>-</a:t>
            </a:r>
            <a:r>
              <a:rPr lang="zh-TW" altLang="zh-TW" dirty="0"/>
              <a:t>以消費者環保知識為干擾變數，</a:t>
            </a:r>
            <a:r>
              <a:rPr lang="en-US" altLang="zh-TW" dirty="0"/>
              <a:t>101/06</a:t>
            </a:r>
            <a:endParaRPr lang="zh-TW" altLang="zh-TW" dirty="0"/>
          </a:p>
          <a:p>
            <a:pPr lvl="1"/>
            <a:r>
              <a:rPr lang="en-US" altLang="zh-TW" dirty="0"/>
              <a:t>100</a:t>
            </a:r>
            <a:r>
              <a:rPr lang="zh-TW" altLang="zh-TW" dirty="0"/>
              <a:t>學年度，企業形象、認知價值對購買意願之研究</a:t>
            </a:r>
            <a:r>
              <a:rPr lang="en-US" altLang="zh-TW" dirty="0"/>
              <a:t>:</a:t>
            </a:r>
            <a:r>
              <a:rPr lang="zh-TW" altLang="zh-TW" dirty="0"/>
              <a:t>企業創新能力為干擾變數</a:t>
            </a:r>
            <a:r>
              <a:rPr lang="en-US" altLang="zh-TW" dirty="0"/>
              <a:t>-DHL</a:t>
            </a:r>
            <a:r>
              <a:rPr lang="zh-TW" altLang="zh-TW" dirty="0"/>
              <a:t>國際物流為例，</a:t>
            </a:r>
            <a:r>
              <a:rPr lang="en-US" altLang="zh-TW" dirty="0"/>
              <a:t>101/06</a:t>
            </a:r>
            <a:endParaRPr lang="zh-TW" altLang="zh-TW" dirty="0"/>
          </a:p>
          <a:p>
            <a:pPr lvl="1"/>
            <a:r>
              <a:rPr lang="en-US" altLang="zh-TW" dirty="0"/>
              <a:t>100</a:t>
            </a:r>
            <a:r>
              <a:rPr lang="zh-TW" altLang="zh-TW" dirty="0"/>
              <a:t>學年度，手機虛擬社群信任對購買意願之影響</a:t>
            </a:r>
            <a:r>
              <a:rPr lang="en-US" altLang="zh-TW" dirty="0"/>
              <a:t>-</a:t>
            </a:r>
            <a:r>
              <a:rPr lang="zh-TW" altLang="zh-TW" dirty="0"/>
              <a:t>以涉入與人格特質為干擾變數，</a:t>
            </a:r>
            <a:r>
              <a:rPr lang="en-US" altLang="zh-TW" dirty="0"/>
              <a:t>101/06</a:t>
            </a:r>
            <a:endParaRPr lang="zh-TW" altLang="zh-TW" dirty="0"/>
          </a:p>
          <a:p>
            <a:pPr lvl="1"/>
            <a:r>
              <a:rPr lang="en-US" altLang="zh-TW" dirty="0"/>
              <a:t>100</a:t>
            </a:r>
            <a:r>
              <a:rPr lang="zh-TW" altLang="zh-TW" dirty="0"/>
              <a:t>學年度，宅配業宅配工作人員工作壓力、工作滿意度與績效表現之關連性</a:t>
            </a:r>
            <a:r>
              <a:rPr lang="en-US" altLang="zh-TW" dirty="0"/>
              <a:t>-</a:t>
            </a:r>
            <a:r>
              <a:rPr lang="zh-TW" altLang="zh-TW" dirty="0"/>
              <a:t>以自我效能為調節變數，</a:t>
            </a:r>
            <a:r>
              <a:rPr lang="en-US" altLang="zh-TW" dirty="0"/>
              <a:t>101/06</a:t>
            </a:r>
            <a:endParaRPr lang="zh-TW" altLang="zh-TW" dirty="0"/>
          </a:p>
          <a:p>
            <a:pPr lvl="1"/>
            <a:r>
              <a:rPr lang="en-US" altLang="zh-TW" dirty="0"/>
              <a:t>101</a:t>
            </a:r>
            <a:r>
              <a:rPr lang="zh-TW" altLang="zh-TW" dirty="0"/>
              <a:t>學年度，懷舊餐廳體驗行銷、知覺價值及再購買意願關係之探討</a:t>
            </a:r>
            <a:r>
              <a:rPr lang="en-US" altLang="zh-TW" dirty="0"/>
              <a:t>-</a:t>
            </a:r>
            <a:r>
              <a:rPr lang="zh-TW" altLang="zh-TW" dirty="0"/>
              <a:t>以香蕉新樂園為例，</a:t>
            </a:r>
            <a:r>
              <a:rPr lang="en-US" altLang="zh-TW" dirty="0"/>
              <a:t>102/06</a:t>
            </a:r>
            <a:endParaRPr lang="zh-TW" altLang="zh-TW" dirty="0"/>
          </a:p>
          <a:p>
            <a:pPr lvl="1"/>
            <a:r>
              <a:rPr lang="en-US" altLang="zh-TW" dirty="0"/>
              <a:t>101</a:t>
            </a:r>
            <a:r>
              <a:rPr lang="zh-TW" altLang="zh-TW" dirty="0"/>
              <a:t>學年度，觀光工廠體驗行銷、認知價值及重遊意願關係之探討</a:t>
            </a:r>
            <a:r>
              <a:rPr lang="en-US" altLang="zh-TW" dirty="0"/>
              <a:t>-</a:t>
            </a:r>
            <a:r>
              <a:rPr lang="zh-TW" altLang="zh-TW" dirty="0"/>
              <a:t>以台灣氣球博物館為例，</a:t>
            </a:r>
            <a:r>
              <a:rPr lang="en-US" altLang="zh-TW" dirty="0"/>
              <a:t>102/06</a:t>
            </a:r>
            <a:endParaRPr lang="zh-TW" altLang="zh-TW" dirty="0"/>
          </a:p>
          <a:p>
            <a:pPr lvl="1"/>
            <a:r>
              <a:rPr lang="en-US" altLang="zh-TW" dirty="0"/>
              <a:t>102</a:t>
            </a:r>
            <a:r>
              <a:rPr lang="zh-TW" altLang="zh-TW" dirty="0"/>
              <a:t>學年度以重要性—績效分析法探討企業選擇人力仲介公司準則之研究，</a:t>
            </a:r>
            <a:r>
              <a:rPr lang="en-US" altLang="zh-TW" dirty="0"/>
              <a:t>103/6</a:t>
            </a: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碩士班</a:t>
            </a:r>
            <a:r>
              <a:rPr lang="zh-TW" altLang="zh-TW" b="1" dirty="0" smtClean="0"/>
              <a:t>論文</a:t>
            </a:r>
            <a:r>
              <a:rPr lang="zh-TW" altLang="en-US" sz="3200" b="1" dirty="0" smtClean="0"/>
              <a:t>（</a:t>
            </a:r>
            <a:r>
              <a:rPr lang="en-US" altLang="zh-TW" sz="3200" b="1" dirty="0" smtClean="0"/>
              <a:t>1/2</a:t>
            </a:r>
            <a:r>
              <a:rPr lang="zh-TW" altLang="en-US" sz="3200" b="1" dirty="0" smtClean="0"/>
              <a:t>）</a:t>
            </a:r>
            <a:endParaRPr lang="zh-TW" altLang="en-US" sz="3200" dirty="0"/>
          </a:p>
        </p:txBody>
      </p:sp>
      <p:sp>
        <p:nvSpPr>
          <p:cNvPr id="3" name="內容版面配置區 2"/>
          <p:cNvSpPr>
            <a:spLocks noGrp="1"/>
          </p:cNvSpPr>
          <p:nvPr>
            <p:ph sz="quarter" idx="1"/>
          </p:nvPr>
        </p:nvSpPr>
        <p:spPr/>
        <p:txBody>
          <a:bodyPr>
            <a:normAutofit fontScale="85000" lnSpcReduction="20000"/>
          </a:bodyPr>
          <a:lstStyle/>
          <a:p>
            <a:pPr lvl="0"/>
            <a:r>
              <a:rPr lang="en-US" altLang="zh-TW" dirty="0"/>
              <a:t>100</a:t>
            </a:r>
            <a:r>
              <a:rPr lang="zh-TW" altLang="zh-TW" dirty="0"/>
              <a:t>學年度，廖翊均，模糊多準則多目標之服務人員排班模式，</a:t>
            </a:r>
            <a:r>
              <a:rPr lang="en-US" altLang="zh-TW" dirty="0"/>
              <a:t>101/05</a:t>
            </a:r>
            <a:endParaRPr lang="zh-TW" altLang="zh-TW" dirty="0"/>
          </a:p>
          <a:p>
            <a:pPr lvl="0"/>
            <a:r>
              <a:rPr lang="en-US" altLang="zh-TW" dirty="0"/>
              <a:t>100</a:t>
            </a:r>
            <a:r>
              <a:rPr lang="zh-TW" altLang="zh-TW" dirty="0"/>
              <a:t>學年度，李佳樺，市場導向程度對經營績效的影響</a:t>
            </a:r>
            <a:r>
              <a:rPr lang="en-US" altLang="zh-TW" dirty="0"/>
              <a:t>-</a:t>
            </a:r>
            <a:r>
              <a:rPr lang="zh-TW" altLang="zh-TW" dirty="0"/>
              <a:t>美髮業個案研究，</a:t>
            </a:r>
            <a:r>
              <a:rPr lang="en-US" altLang="zh-TW" dirty="0"/>
              <a:t>101/08</a:t>
            </a:r>
            <a:endParaRPr lang="zh-TW" altLang="zh-TW" dirty="0"/>
          </a:p>
          <a:p>
            <a:pPr lvl="0"/>
            <a:r>
              <a:rPr lang="en-US" altLang="zh-TW" dirty="0"/>
              <a:t>101</a:t>
            </a:r>
            <a:r>
              <a:rPr lang="zh-TW" altLang="zh-TW" dirty="0"/>
              <a:t>學年度，楊天健，提升國際快遞業經營績效的關鍵因素，</a:t>
            </a:r>
            <a:r>
              <a:rPr lang="en-US" altLang="zh-TW" dirty="0"/>
              <a:t>102/07</a:t>
            </a:r>
            <a:endParaRPr lang="zh-TW" altLang="zh-TW" dirty="0"/>
          </a:p>
          <a:p>
            <a:pPr lvl="0"/>
            <a:r>
              <a:rPr lang="en-US" altLang="zh-TW" dirty="0"/>
              <a:t>102</a:t>
            </a:r>
            <a:r>
              <a:rPr lang="zh-TW" altLang="zh-TW" dirty="0"/>
              <a:t>學年度，張沛蓉，應用模糊方法分析校園便利商店定位，</a:t>
            </a:r>
            <a:r>
              <a:rPr lang="en-US" altLang="zh-TW" dirty="0"/>
              <a:t>103/06</a:t>
            </a:r>
            <a:endParaRPr lang="zh-TW" altLang="zh-TW" dirty="0"/>
          </a:p>
          <a:p>
            <a:pPr lvl="0"/>
            <a:r>
              <a:rPr lang="en-US" altLang="zh-TW" dirty="0"/>
              <a:t>102</a:t>
            </a:r>
            <a:r>
              <a:rPr lang="zh-TW" altLang="zh-TW" dirty="0"/>
              <a:t>學年度，陳冠群，應用模糊方法分析企業資源規劃系統之定位，</a:t>
            </a:r>
            <a:r>
              <a:rPr lang="en-US" altLang="zh-TW" dirty="0"/>
              <a:t>103/06</a:t>
            </a:r>
            <a:endParaRPr lang="zh-TW" altLang="zh-TW" dirty="0"/>
          </a:p>
          <a:p>
            <a:pPr lvl="0"/>
            <a:r>
              <a:rPr lang="en-US" altLang="zh-TW" dirty="0"/>
              <a:t>102</a:t>
            </a:r>
            <a:r>
              <a:rPr lang="zh-TW" altLang="zh-TW" dirty="0"/>
              <a:t>學年度，呂貴琳，應用模糊方法分析矯正機關自營作業定位</a:t>
            </a:r>
            <a:r>
              <a:rPr lang="en-US" altLang="zh-TW" dirty="0"/>
              <a:t>-</a:t>
            </a:r>
            <a:r>
              <a:rPr lang="zh-TW" altLang="zh-TW" dirty="0"/>
              <a:t>以某機關自營作業工廠為例，</a:t>
            </a:r>
            <a:r>
              <a:rPr lang="en-US" altLang="zh-TW" dirty="0"/>
              <a:t>103/06</a:t>
            </a:r>
            <a:endParaRPr lang="zh-TW" altLang="zh-TW" dirty="0"/>
          </a:p>
          <a:p>
            <a:pPr lvl="0"/>
            <a:r>
              <a:rPr lang="en-US" altLang="zh-TW" dirty="0"/>
              <a:t>102</a:t>
            </a:r>
            <a:r>
              <a:rPr lang="zh-TW" altLang="zh-TW" dirty="0"/>
              <a:t>學年度，江欣靜，基本與平行模式之資料包絡分析效率比較，</a:t>
            </a:r>
            <a:r>
              <a:rPr lang="en-US" altLang="zh-TW" dirty="0" smtClean="0"/>
              <a:t>103/05</a:t>
            </a:r>
            <a:endParaRPr lang="zh-TW" altLang="zh-TW"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碩士班</a:t>
            </a:r>
            <a:r>
              <a:rPr lang="zh-TW" altLang="zh-TW" b="1" dirty="0" smtClean="0"/>
              <a:t>論文</a:t>
            </a:r>
            <a:r>
              <a:rPr lang="zh-TW" altLang="en-US" sz="3200" b="1" dirty="0" smtClean="0"/>
              <a:t>（</a:t>
            </a:r>
            <a:r>
              <a:rPr lang="en-US" altLang="zh-TW" sz="3200" b="1" dirty="0" smtClean="0"/>
              <a:t>2/2</a:t>
            </a:r>
            <a:r>
              <a:rPr lang="zh-TW" altLang="en-US" sz="3200" b="1" dirty="0" smtClean="0"/>
              <a:t>）</a:t>
            </a:r>
            <a:endParaRPr lang="zh-TW" altLang="en-US" sz="3200" dirty="0"/>
          </a:p>
        </p:txBody>
      </p:sp>
      <p:sp>
        <p:nvSpPr>
          <p:cNvPr id="3" name="內容版面配置區 2"/>
          <p:cNvSpPr>
            <a:spLocks noGrp="1"/>
          </p:cNvSpPr>
          <p:nvPr>
            <p:ph sz="quarter" idx="1"/>
          </p:nvPr>
        </p:nvSpPr>
        <p:spPr/>
        <p:txBody>
          <a:bodyPr>
            <a:normAutofit fontScale="62500" lnSpcReduction="20000"/>
          </a:bodyPr>
          <a:lstStyle/>
          <a:p>
            <a:pPr lvl="0"/>
            <a:r>
              <a:rPr lang="en-US" altLang="zh-TW" dirty="0"/>
              <a:t>100</a:t>
            </a:r>
            <a:r>
              <a:rPr lang="zh-TW" altLang="zh-TW" dirty="0"/>
              <a:t>學年度，劉憶錚，宅配營業據點設立區位評選模式之建構及應用，</a:t>
            </a:r>
            <a:r>
              <a:rPr lang="en-US" altLang="zh-TW" dirty="0"/>
              <a:t>100/12</a:t>
            </a:r>
            <a:endParaRPr lang="zh-TW" altLang="zh-TW" dirty="0"/>
          </a:p>
          <a:p>
            <a:pPr lvl="0"/>
            <a:r>
              <a:rPr lang="en-US" altLang="zh-TW" dirty="0"/>
              <a:t>101</a:t>
            </a:r>
            <a:r>
              <a:rPr lang="zh-TW" altLang="zh-TW" dirty="0"/>
              <a:t>學年度，蔡欣志，金融服務人員工作壓力對工作績效之影響，</a:t>
            </a:r>
            <a:r>
              <a:rPr lang="en-US" altLang="zh-TW" dirty="0"/>
              <a:t>102/01</a:t>
            </a:r>
            <a:endParaRPr lang="zh-TW" altLang="zh-TW" dirty="0"/>
          </a:p>
          <a:p>
            <a:pPr lvl="0"/>
            <a:r>
              <a:rPr lang="en-US" altLang="zh-TW" dirty="0"/>
              <a:t>101</a:t>
            </a:r>
            <a:r>
              <a:rPr lang="zh-TW" altLang="zh-TW" dirty="0"/>
              <a:t>學年度，林明昌，從品牌形象與關係品質探討服務品質對顧客忠誠度之影響</a:t>
            </a:r>
            <a:r>
              <a:rPr lang="en-US" altLang="zh-TW" dirty="0"/>
              <a:t>-</a:t>
            </a:r>
            <a:r>
              <a:rPr lang="zh-TW" altLang="zh-TW" dirty="0"/>
              <a:t>以泰式餐飲為例，</a:t>
            </a:r>
            <a:r>
              <a:rPr lang="en-US" altLang="zh-TW" dirty="0"/>
              <a:t>102/06</a:t>
            </a:r>
            <a:endParaRPr lang="zh-TW" altLang="zh-TW" dirty="0"/>
          </a:p>
          <a:p>
            <a:pPr lvl="0"/>
            <a:r>
              <a:rPr lang="en-US" altLang="zh-TW" dirty="0"/>
              <a:t>101</a:t>
            </a:r>
            <a:r>
              <a:rPr lang="zh-TW" altLang="zh-TW" dirty="0"/>
              <a:t>學年度，卓玉梅，影響員工使用數位學習因素與學習成效之探討</a:t>
            </a:r>
            <a:r>
              <a:rPr lang="en-US" altLang="zh-TW" dirty="0"/>
              <a:t>-</a:t>
            </a:r>
            <a:r>
              <a:rPr lang="zh-TW" altLang="zh-TW" dirty="0"/>
              <a:t>以便利商店為例，</a:t>
            </a:r>
            <a:r>
              <a:rPr lang="en-US" altLang="zh-TW" dirty="0"/>
              <a:t>102/06</a:t>
            </a:r>
            <a:endParaRPr lang="zh-TW" altLang="zh-TW" dirty="0"/>
          </a:p>
          <a:p>
            <a:pPr lvl="0"/>
            <a:r>
              <a:rPr lang="en-US" altLang="zh-TW" dirty="0"/>
              <a:t>101</a:t>
            </a:r>
            <a:r>
              <a:rPr lang="zh-TW" altLang="zh-TW" dirty="0"/>
              <a:t>學年度，蔡雯琪，推廣教育教學品質提昇策略</a:t>
            </a:r>
            <a:r>
              <a:rPr lang="en-US" altLang="zh-TW" dirty="0"/>
              <a:t>-</a:t>
            </a:r>
            <a:r>
              <a:rPr lang="zh-TW" altLang="zh-TW" dirty="0"/>
              <a:t>以台中市為例，</a:t>
            </a:r>
            <a:r>
              <a:rPr lang="en-US" altLang="zh-TW" dirty="0"/>
              <a:t>102/06</a:t>
            </a:r>
            <a:endParaRPr lang="zh-TW" altLang="zh-TW" dirty="0"/>
          </a:p>
          <a:p>
            <a:pPr lvl="0"/>
            <a:r>
              <a:rPr lang="en-US" altLang="zh-TW" dirty="0"/>
              <a:t>101</a:t>
            </a:r>
            <a:r>
              <a:rPr lang="zh-TW" altLang="zh-TW" dirty="0"/>
              <a:t>學年度，陳岳琦，影響台灣手工具產業顧客滿意度的因素探討，</a:t>
            </a:r>
            <a:r>
              <a:rPr lang="en-US" altLang="zh-TW" dirty="0"/>
              <a:t>102/07</a:t>
            </a:r>
            <a:endParaRPr lang="zh-TW" altLang="zh-TW" dirty="0"/>
          </a:p>
          <a:p>
            <a:pPr lvl="0"/>
            <a:r>
              <a:rPr lang="en-US" altLang="zh-TW" dirty="0"/>
              <a:t>101</a:t>
            </a:r>
            <a:r>
              <a:rPr lang="zh-TW" altLang="zh-TW" dirty="0"/>
              <a:t>學年度，黃琪棻，服務品質、關係品質與轉換障礙對再購意願的影響</a:t>
            </a:r>
            <a:r>
              <a:rPr lang="en-US" altLang="zh-TW" dirty="0"/>
              <a:t>-</a:t>
            </a:r>
            <a:r>
              <a:rPr lang="zh-TW" altLang="zh-TW" dirty="0"/>
              <a:t>以圖書館系統服務商為例，</a:t>
            </a:r>
            <a:r>
              <a:rPr lang="en-US" altLang="zh-TW" dirty="0"/>
              <a:t>102/07</a:t>
            </a:r>
            <a:endParaRPr lang="zh-TW" altLang="zh-TW" dirty="0"/>
          </a:p>
          <a:p>
            <a:pPr lvl="0"/>
            <a:r>
              <a:rPr lang="en-US" altLang="zh-TW" dirty="0"/>
              <a:t>101</a:t>
            </a:r>
            <a:r>
              <a:rPr lang="zh-TW" altLang="zh-TW" dirty="0"/>
              <a:t>學年度，王仁宏，影響消費者衝動性購買之因素研究</a:t>
            </a:r>
            <a:r>
              <a:rPr lang="en-US" altLang="zh-TW" dirty="0"/>
              <a:t>-</a:t>
            </a:r>
            <a:r>
              <a:rPr lang="zh-TW" altLang="zh-TW" dirty="0"/>
              <a:t>以服飾業為例，</a:t>
            </a:r>
            <a:r>
              <a:rPr lang="en-US" altLang="zh-TW" dirty="0"/>
              <a:t>102/07</a:t>
            </a:r>
            <a:endParaRPr lang="zh-TW" altLang="zh-TW" dirty="0"/>
          </a:p>
          <a:p>
            <a:pPr lvl="0"/>
            <a:r>
              <a:rPr lang="en-US" altLang="zh-TW" dirty="0"/>
              <a:t>102</a:t>
            </a:r>
            <a:r>
              <a:rPr lang="zh-TW" altLang="zh-TW" dirty="0"/>
              <a:t>學年度，林殷旨，海運承攬運送業進出口風險分析之研究，</a:t>
            </a:r>
            <a:r>
              <a:rPr lang="en-US" altLang="zh-TW" dirty="0"/>
              <a:t>103/7</a:t>
            </a:r>
            <a:endParaRPr lang="zh-TW" altLang="zh-TW" dirty="0"/>
          </a:p>
          <a:p>
            <a:pPr lvl="0"/>
            <a:r>
              <a:rPr lang="en-US" altLang="zh-TW" dirty="0"/>
              <a:t>102</a:t>
            </a:r>
            <a:r>
              <a:rPr lang="zh-TW" altLang="zh-TW" dirty="0"/>
              <a:t>學年度，鄭家珍，台灣宅配業員工之組織承諾、凝聚力、工作滿意與組織公民行為關連性之研究，</a:t>
            </a:r>
            <a:r>
              <a:rPr lang="en-US" altLang="zh-TW" dirty="0"/>
              <a:t>103/7</a:t>
            </a:r>
            <a:endParaRPr lang="zh-TW" altLang="zh-TW" dirty="0"/>
          </a:p>
          <a:p>
            <a:r>
              <a:rPr lang="en-US" altLang="zh-TW" dirty="0"/>
              <a:t>102</a:t>
            </a:r>
            <a:r>
              <a:rPr lang="zh-TW" altLang="zh-TW" dirty="0"/>
              <a:t>學年度，紀志勇，以科技接受模式提升企業員工使用顧客關係管理系統之研究，</a:t>
            </a:r>
            <a:r>
              <a:rPr lang="en-US" altLang="zh-TW" dirty="0"/>
              <a:t>103/7</a:t>
            </a:r>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TotalTime>
  <Words>1375</Words>
  <Application>Microsoft Office PowerPoint</Application>
  <PresentationFormat>如螢幕大小 (4:3)</PresentationFormat>
  <Paragraphs>93</Paragraphs>
  <Slides>14</Slides>
  <Notes>0</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公正</vt:lpstr>
      <vt:lpstr>服務與行銷管理研討室 (Classroom for Service and Marketing Management)</vt:lpstr>
      <vt:lpstr>研討室特色</vt:lpstr>
      <vt:lpstr>未來發展</vt:lpstr>
      <vt:lpstr>課程應用-大學部</vt:lpstr>
      <vt:lpstr>課程應用-研究所</vt:lpstr>
      <vt:lpstr>專題成果（1/2）</vt:lpstr>
      <vt:lpstr>專題成果（2/2）</vt:lpstr>
      <vt:lpstr>碩士班論文（1/2）</vt:lpstr>
      <vt:lpstr>碩士班論文（2/2）</vt:lpstr>
      <vt:lpstr>過去成果</vt:lpstr>
      <vt:lpstr>計畫與競賽</vt:lpstr>
      <vt:lpstr>未來研究方向</vt:lpstr>
      <vt:lpstr>未來產學合作方向</vt:lpstr>
      <vt:lpstr>Thanks for your attention!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服務與行銷管理研討室 (Classroom for Service and Marketing Management)</dc:title>
  <dc:creator>user</dc:creator>
  <cp:lastModifiedBy>user</cp:lastModifiedBy>
  <cp:revision>4</cp:revision>
  <dcterms:created xsi:type="dcterms:W3CDTF">2014-10-27T00:30:24Z</dcterms:created>
  <dcterms:modified xsi:type="dcterms:W3CDTF">2014-10-27T01:09:48Z</dcterms:modified>
</cp:coreProperties>
</file>